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77" r:id="rId3"/>
    <p:sldId id="275" r:id="rId4"/>
    <p:sldId id="276" r:id="rId5"/>
    <p:sldId id="278" r:id="rId6"/>
    <p:sldId id="279" r:id="rId7"/>
    <p:sldId id="258" r:id="rId8"/>
    <p:sldId id="259" r:id="rId9"/>
    <p:sldId id="264" r:id="rId10"/>
    <p:sldId id="266" r:id="rId11"/>
    <p:sldId id="267" r:id="rId12"/>
    <p:sldId id="268" r:id="rId13"/>
    <p:sldId id="269" r:id="rId14"/>
    <p:sldId id="270" r:id="rId15"/>
    <p:sldId id="271" r:id="rId16"/>
    <p:sldId id="272" r:id="rId17"/>
    <p:sldId id="273" r:id="rId18"/>
    <p:sldId id="265" r:id="rId19"/>
    <p:sldId id="257" r:id="rId20"/>
  </p:sldIdLst>
  <p:sldSz cx="9144000" cy="6858000" type="screen4x3"/>
  <p:notesSz cx="6858000"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29" autoAdjust="0"/>
    <p:restoredTop sz="94660"/>
  </p:normalViewPr>
  <p:slideViewPr>
    <p:cSldViewPr>
      <p:cViewPr varScale="1">
        <p:scale>
          <a:sx n="115" d="100"/>
          <a:sy n="115" d="100"/>
        </p:scale>
        <p:origin x="1500"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95A902-2263-4EB3-AC88-31FB0FA9F569}" type="doc">
      <dgm:prSet loTypeId="urn:microsoft.com/office/officeart/2005/8/layout/pyramid2" loCatId="list" qsTypeId="urn:microsoft.com/office/officeart/2005/8/quickstyle/simple1" qsCatId="simple" csTypeId="urn:microsoft.com/office/officeart/2005/8/colors/accent1_2" csCatId="accent1" phldr="1"/>
      <dgm:spPr/>
    </dgm:pt>
    <dgm:pt modelId="{0FE88285-A378-42BC-ABAE-2DEF92BB555A}">
      <dgm:prSet phldrT="[Text]"/>
      <dgm:spPr/>
      <dgm:t>
        <a:bodyPr/>
        <a:lstStyle/>
        <a:p>
          <a:r>
            <a:rPr lang="de-DE" dirty="0"/>
            <a:t>Haltung</a:t>
          </a:r>
        </a:p>
      </dgm:t>
    </dgm:pt>
    <dgm:pt modelId="{6F924986-79A5-4B28-A3D1-05188A1EF4E7}" type="parTrans" cxnId="{AC13AE56-BBAC-41D1-B84F-5E3866218130}">
      <dgm:prSet/>
      <dgm:spPr/>
      <dgm:t>
        <a:bodyPr/>
        <a:lstStyle/>
        <a:p>
          <a:endParaRPr lang="de-DE"/>
        </a:p>
      </dgm:t>
    </dgm:pt>
    <dgm:pt modelId="{4897B607-7FB7-4CF5-8495-83221CFE3707}" type="sibTrans" cxnId="{AC13AE56-BBAC-41D1-B84F-5E3866218130}">
      <dgm:prSet/>
      <dgm:spPr/>
      <dgm:t>
        <a:bodyPr/>
        <a:lstStyle/>
        <a:p>
          <a:endParaRPr lang="de-DE"/>
        </a:p>
      </dgm:t>
    </dgm:pt>
    <dgm:pt modelId="{F50E2518-41B1-4594-9F0A-E45A55528FA0}" type="pres">
      <dgm:prSet presAssocID="{0595A902-2263-4EB3-AC88-31FB0FA9F569}" presName="compositeShape" presStyleCnt="0">
        <dgm:presLayoutVars>
          <dgm:dir/>
          <dgm:resizeHandles/>
        </dgm:presLayoutVars>
      </dgm:prSet>
      <dgm:spPr/>
    </dgm:pt>
    <dgm:pt modelId="{43DA6956-263D-4070-B147-F625BEDDF425}" type="pres">
      <dgm:prSet presAssocID="{0595A902-2263-4EB3-AC88-31FB0FA9F569}" presName="pyramid" presStyleLbl="node1" presStyleIdx="0" presStyleCnt="1" custScaleX="145487">
        <dgm:style>
          <a:lnRef idx="1">
            <a:schemeClr val="accent1"/>
          </a:lnRef>
          <a:fillRef idx="2">
            <a:schemeClr val="accent1"/>
          </a:fillRef>
          <a:effectRef idx="1">
            <a:schemeClr val="accent1"/>
          </a:effectRef>
          <a:fontRef idx="minor">
            <a:schemeClr val="dk1"/>
          </a:fontRef>
        </dgm:style>
      </dgm:prSet>
      <dgm:spPr>
        <a:ln/>
      </dgm:spPr>
    </dgm:pt>
    <dgm:pt modelId="{ED28112B-C4E1-4A4E-A2A5-2BCDDFD903A0}" type="pres">
      <dgm:prSet presAssocID="{0595A902-2263-4EB3-AC88-31FB0FA9F569}" presName="theList" presStyleCnt="0"/>
      <dgm:spPr/>
    </dgm:pt>
    <dgm:pt modelId="{865DCE89-94DC-497E-8802-C3F3743E9BB6}" type="pres">
      <dgm:prSet presAssocID="{0FE88285-A378-42BC-ABAE-2DEF92BB555A}" presName="aNode" presStyleLbl="fgAcc1" presStyleIdx="0" presStyleCnt="1" custScaleX="38249" custScaleY="23279" custLinFactY="-20338" custLinFactNeighborX="-50344" custLinFactNeighborY="-100000">
        <dgm:presLayoutVars>
          <dgm:bulletEnabled val="1"/>
        </dgm:presLayoutVars>
      </dgm:prSet>
      <dgm:spPr/>
      <dgm:t>
        <a:bodyPr/>
        <a:lstStyle/>
        <a:p>
          <a:endParaRPr lang="de-DE"/>
        </a:p>
      </dgm:t>
    </dgm:pt>
    <dgm:pt modelId="{DF5D510A-00E9-4111-8C2B-4B256588ABB9}" type="pres">
      <dgm:prSet presAssocID="{0FE88285-A378-42BC-ABAE-2DEF92BB555A}" presName="aSpace" presStyleCnt="0"/>
      <dgm:spPr/>
    </dgm:pt>
  </dgm:ptLst>
  <dgm:cxnLst>
    <dgm:cxn modelId="{DA7C6267-646D-45D3-92C4-AF678FA7B3B7}" type="presOf" srcId="{0595A902-2263-4EB3-AC88-31FB0FA9F569}" destId="{F50E2518-41B1-4594-9F0A-E45A55528FA0}" srcOrd="0" destOrd="0" presId="urn:microsoft.com/office/officeart/2005/8/layout/pyramid2"/>
    <dgm:cxn modelId="{AC13AE56-BBAC-41D1-B84F-5E3866218130}" srcId="{0595A902-2263-4EB3-AC88-31FB0FA9F569}" destId="{0FE88285-A378-42BC-ABAE-2DEF92BB555A}" srcOrd="0" destOrd="0" parTransId="{6F924986-79A5-4B28-A3D1-05188A1EF4E7}" sibTransId="{4897B607-7FB7-4CF5-8495-83221CFE3707}"/>
    <dgm:cxn modelId="{DC8BBF7A-E082-44E1-B318-9D90843201F7}" type="presOf" srcId="{0FE88285-A378-42BC-ABAE-2DEF92BB555A}" destId="{865DCE89-94DC-497E-8802-C3F3743E9BB6}" srcOrd="0" destOrd="0" presId="urn:microsoft.com/office/officeart/2005/8/layout/pyramid2"/>
    <dgm:cxn modelId="{D3C196E3-18C9-4C1D-AF01-3DD3863E4D80}" type="presParOf" srcId="{F50E2518-41B1-4594-9F0A-E45A55528FA0}" destId="{43DA6956-263D-4070-B147-F625BEDDF425}" srcOrd="0" destOrd="0" presId="urn:microsoft.com/office/officeart/2005/8/layout/pyramid2"/>
    <dgm:cxn modelId="{5DA74B34-D5D9-4DF6-85E2-2795DFE8208B}" type="presParOf" srcId="{F50E2518-41B1-4594-9F0A-E45A55528FA0}" destId="{ED28112B-C4E1-4A4E-A2A5-2BCDDFD903A0}" srcOrd="1" destOrd="0" presId="urn:microsoft.com/office/officeart/2005/8/layout/pyramid2"/>
    <dgm:cxn modelId="{BBE45325-1098-4A26-A7EB-8DF3FACB7B86}" type="presParOf" srcId="{ED28112B-C4E1-4A4E-A2A5-2BCDDFD903A0}" destId="{865DCE89-94DC-497E-8802-C3F3743E9BB6}" srcOrd="0" destOrd="0" presId="urn:microsoft.com/office/officeart/2005/8/layout/pyramid2"/>
    <dgm:cxn modelId="{5C099218-CAF2-4E5D-BFCF-D33FF2EA0CC6}" type="presParOf" srcId="{ED28112B-C4E1-4A4E-A2A5-2BCDDFD903A0}" destId="{DF5D510A-00E9-4111-8C2B-4B256588ABB9}" srcOrd="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595A902-2263-4EB3-AC88-31FB0FA9F569}" type="doc">
      <dgm:prSet loTypeId="urn:microsoft.com/office/officeart/2005/8/layout/pyramid2" loCatId="list" qsTypeId="urn:microsoft.com/office/officeart/2005/8/quickstyle/simple1" qsCatId="simple" csTypeId="urn:microsoft.com/office/officeart/2005/8/colors/accent1_2" csCatId="accent1" phldr="1"/>
      <dgm:spPr/>
    </dgm:pt>
    <dgm:pt modelId="{0FE88285-A378-42BC-ABAE-2DEF92BB555A}">
      <dgm:prSet phldrT="[Text]"/>
      <dgm:spPr/>
      <dgm:t>
        <a:bodyPr/>
        <a:lstStyle/>
        <a:p>
          <a:r>
            <a:rPr lang="de-DE" dirty="0"/>
            <a:t>Haltung</a:t>
          </a:r>
        </a:p>
      </dgm:t>
    </dgm:pt>
    <dgm:pt modelId="{6F924986-79A5-4B28-A3D1-05188A1EF4E7}" type="parTrans" cxnId="{AC13AE56-BBAC-41D1-B84F-5E3866218130}">
      <dgm:prSet/>
      <dgm:spPr/>
      <dgm:t>
        <a:bodyPr/>
        <a:lstStyle/>
        <a:p>
          <a:endParaRPr lang="de-DE"/>
        </a:p>
      </dgm:t>
    </dgm:pt>
    <dgm:pt modelId="{4897B607-7FB7-4CF5-8495-83221CFE3707}" type="sibTrans" cxnId="{AC13AE56-BBAC-41D1-B84F-5E3866218130}">
      <dgm:prSet/>
      <dgm:spPr/>
      <dgm:t>
        <a:bodyPr/>
        <a:lstStyle/>
        <a:p>
          <a:endParaRPr lang="de-DE"/>
        </a:p>
      </dgm:t>
    </dgm:pt>
    <dgm:pt modelId="{F50E2518-41B1-4594-9F0A-E45A55528FA0}" type="pres">
      <dgm:prSet presAssocID="{0595A902-2263-4EB3-AC88-31FB0FA9F569}" presName="compositeShape" presStyleCnt="0">
        <dgm:presLayoutVars>
          <dgm:dir/>
          <dgm:resizeHandles/>
        </dgm:presLayoutVars>
      </dgm:prSet>
      <dgm:spPr/>
    </dgm:pt>
    <dgm:pt modelId="{43DA6956-263D-4070-B147-F625BEDDF425}" type="pres">
      <dgm:prSet presAssocID="{0595A902-2263-4EB3-AC88-31FB0FA9F569}" presName="pyramid" presStyleLbl="node1" presStyleIdx="0" presStyleCnt="1" custScaleX="145487" custLinFactNeighborX="13143" custLinFactNeighborY="19082">
        <dgm:style>
          <a:lnRef idx="1">
            <a:schemeClr val="accent1"/>
          </a:lnRef>
          <a:fillRef idx="2">
            <a:schemeClr val="accent1"/>
          </a:fillRef>
          <a:effectRef idx="1">
            <a:schemeClr val="accent1"/>
          </a:effectRef>
          <a:fontRef idx="minor">
            <a:schemeClr val="dk1"/>
          </a:fontRef>
        </dgm:style>
      </dgm:prSet>
      <dgm:spPr/>
    </dgm:pt>
    <dgm:pt modelId="{ED28112B-C4E1-4A4E-A2A5-2BCDDFD903A0}" type="pres">
      <dgm:prSet presAssocID="{0595A902-2263-4EB3-AC88-31FB0FA9F569}" presName="theList" presStyleCnt="0"/>
      <dgm:spPr/>
    </dgm:pt>
    <dgm:pt modelId="{865DCE89-94DC-497E-8802-C3F3743E9BB6}" type="pres">
      <dgm:prSet presAssocID="{0FE88285-A378-42BC-ABAE-2DEF92BB555A}" presName="aNode" presStyleLbl="fgAcc1" presStyleIdx="0" presStyleCnt="1" custScaleX="38249" custScaleY="23279" custLinFactY="-20338" custLinFactNeighborX="-50344" custLinFactNeighborY="-100000">
        <dgm:presLayoutVars>
          <dgm:bulletEnabled val="1"/>
        </dgm:presLayoutVars>
      </dgm:prSet>
      <dgm:spPr/>
      <dgm:t>
        <a:bodyPr/>
        <a:lstStyle/>
        <a:p>
          <a:endParaRPr lang="de-DE"/>
        </a:p>
      </dgm:t>
    </dgm:pt>
    <dgm:pt modelId="{DF5D510A-00E9-4111-8C2B-4B256588ABB9}" type="pres">
      <dgm:prSet presAssocID="{0FE88285-A378-42BC-ABAE-2DEF92BB555A}" presName="aSpace" presStyleCnt="0"/>
      <dgm:spPr/>
    </dgm:pt>
  </dgm:ptLst>
  <dgm:cxnLst>
    <dgm:cxn modelId="{DA7C6267-646D-45D3-92C4-AF678FA7B3B7}" type="presOf" srcId="{0595A902-2263-4EB3-AC88-31FB0FA9F569}" destId="{F50E2518-41B1-4594-9F0A-E45A55528FA0}" srcOrd="0" destOrd="0" presId="urn:microsoft.com/office/officeart/2005/8/layout/pyramid2"/>
    <dgm:cxn modelId="{AC13AE56-BBAC-41D1-B84F-5E3866218130}" srcId="{0595A902-2263-4EB3-AC88-31FB0FA9F569}" destId="{0FE88285-A378-42BC-ABAE-2DEF92BB555A}" srcOrd="0" destOrd="0" parTransId="{6F924986-79A5-4B28-A3D1-05188A1EF4E7}" sibTransId="{4897B607-7FB7-4CF5-8495-83221CFE3707}"/>
    <dgm:cxn modelId="{DC8BBF7A-E082-44E1-B318-9D90843201F7}" type="presOf" srcId="{0FE88285-A378-42BC-ABAE-2DEF92BB555A}" destId="{865DCE89-94DC-497E-8802-C3F3743E9BB6}" srcOrd="0" destOrd="0" presId="urn:microsoft.com/office/officeart/2005/8/layout/pyramid2"/>
    <dgm:cxn modelId="{D3C196E3-18C9-4C1D-AF01-3DD3863E4D80}" type="presParOf" srcId="{F50E2518-41B1-4594-9F0A-E45A55528FA0}" destId="{43DA6956-263D-4070-B147-F625BEDDF425}" srcOrd="0" destOrd="0" presId="urn:microsoft.com/office/officeart/2005/8/layout/pyramid2"/>
    <dgm:cxn modelId="{5DA74B34-D5D9-4DF6-85E2-2795DFE8208B}" type="presParOf" srcId="{F50E2518-41B1-4594-9F0A-E45A55528FA0}" destId="{ED28112B-C4E1-4A4E-A2A5-2BCDDFD903A0}" srcOrd="1" destOrd="0" presId="urn:microsoft.com/office/officeart/2005/8/layout/pyramid2"/>
    <dgm:cxn modelId="{BBE45325-1098-4A26-A7EB-8DF3FACB7B86}" type="presParOf" srcId="{ED28112B-C4E1-4A4E-A2A5-2BCDDFD903A0}" destId="{865DCE89-94DC-497E-8802-C3F3743E9BB6}" srcOrd="0" destOrd="0" presId="urn:microsoft.com/office/officeart/2005/8/layout/pyramid2"/>
    <dgm:cxn modelId="{5C099218-CAF2-4E5D-BFCF-D33FF2EA0CC6}" type="presParOf" srcId="{ED28112B-C4E1-4A4E-A2A5-2BCDDFD903A0}" destId="{DF5D510A-00E9-4111-8C2B-4B256588ABB9}" srcOrd="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595A902-2263-4EB3-AC88-31FB0FA9F569}" type="doc">
      <dgm:prSet loTypeId="urn:microsoft.com/office/officeart/2005/8/layout/pyramid2" loCatId="list" qsTypeId="urn:microsoft.com/office/officeart/2005/8/quickstyle/simple1" qsCatId="simple" csTypeId="urn:microsoft.com/office/officeart/2005/8/colors/accent1_2" csCatId="accent1" phldr="1"/>
      <dgm:spPr/>
    </dgm:pt>
    <dgm:pt modelId="{0FE88285-A378-42BC-ABAE-2DEF92BB555A}">
      <dgm:prSet phldrT="[Text]"/>
      <dgm:spPr/>
      <dgm:t>
        <a:bodyPr/>
        <a:lstStyle/>
        <a:p>
          <a:r>
            <a:rPr lang="de-DE" dirty="0"/>
            <a:t>Haltung</a:t>
          </a:r>
        </a:p>
      </dgm:t>
    </dgm:pt>
    <dgm:pt modelId="{6F924986-79A5-4B28-A3D1-05188A1EF4E7}" type="parTrans" cxnId="{AC13AE56-BBAC-41D1-B84F-5E3866218130}">
      <dgm:prSet/>
      <dgm:spPr/>
      <dgm:t>
        <a:bodyPr/>
        <a:lstStyle/>
        <a:p>
          <a:endParaRPr lang="de-DE"/>
        </a:p>
      </dgm:t>
    </dgm:pt>
    <dgm:pt modelId="{4897B607-7FB7-4CF5-8495-83221CFE3707}" type="sibTrans" cxnId="{AC13AE56-BBAC-41D1-B84F-5E3866218130}">
      <dgm:prSet/>
      <dgm:spPr/>
      <dgm:t>
        <a:bodyPr/>
        <a:lstStyle/>
        <a:p>
          <a:endParaRPr lang="de-DE"/>
        </a:p>
      </dgm:t>
    </dgm:pt>
    <dgm:pt modelId="{FC4A0E02-3359-448B-B787-B2BA02A70EF4}">
      <dgm:prSet phldrT="[Text]"/>
      <dgm:spPr/>
      <dgm:t>
        <a:bodyPr/>
        <a:lstStyle/>
        <a:p>
          <a:r>
            <a:rPr lang="de-DE" dirty="0"/>
            <a:t>Auftrag und Funktion</a:t>
          </a:r>
        </a:p>
      </dgm:t>
    </dgm:pt>
    <dgm:pt modelId="{03D7BF3E-A831-4F6A-99CE-AEFD44FA4588}" type="parTrans" cxnId="{0BB225CE-5622-446A-A63A-BC62B8C8A414}">
      <dgm:prSet/>
      <dgm:spPr/>
      <dgm:t>
        <a:bodyPr/>
        <a:lstStyle/>
        <a:p>
          <a:endParaRPr lang="de-DE"/>
        </a:p>
      </dgm:t>
    </dgm:pt>
    <dgm:pt modelId="{3E043DCA-F2AC-4BDA-A6DB-E3E75A269F5A}" type="sibTrans" cxnId="{0BB225CE-5622-446A-A63A-BC62B8C8A414}">
      <dgm:prSet/>
      <dgm:spPr/>
      <dgm:t>
        <a:bodyPr/>
        <a:lstStyle/>
        <a:p>
          <a:endParaRPr lang="de-DE"/>
        </a:p>
      </dgm:t>
    </dgm:pt>
    <dgm:pt modelId="{F50E2518-41B1-4594-9F0A-E45A55528FA0}" type="pres">
      <dgm:prSet presAssocID="{0595A902-2263-4EB3-AC88-31FB0FA9F569}" presName="compositeShape" presStyleCnt="0">
        <dgm:presLayoutVars>
          <dgm:dir/>
          <dgm:resizeHandles/>
        </dgm:presLayoutVars>
      </dgm:prSet>
      <dgm:spPr/>
    </dgm:pt>
    <dgm:pt modelId="{43DA6956-263D-4070-B147-F625BEDDF425}" type="pres">
      <dgm:prSet presAssocID="{0595A902-2263-4EB3-AC88-31FB0FA9F569}" presName="pyramid" presStyleLbl="node1" presStyleIdx="0" presStyleCnt="1" custScaleX="118455" custLinFactNeighborX="2234" custLinFactNeighborY="-27437">
        <dgm:style>
          <a:lnRef idx="1">
            <a:schemeClr val="accent1"/>
          </a:lnRef>
          <a:fillRef idx="2">
            <a:schemeClr val="accent1"/>
          </a:fillRef>
          <a:effectRef idx="1">
            <a:schemeClr val="accent1"/>
          </a:effectRef>
          <a:fontRef idx="minor">
            <a:schemeClr val="dk1"/>
          </a:fontRef>
        </dgm:style>
      </dgm:prSet>
      <dgm:spPr/>
    </dgm:pt>
    <dgm:pt modelId="{ED28112B-C4E1-4A4E-A2A5-2BCDDFD903A0}" type="pres">
      <dgm:prSet presAssocID="{0595A902-2263-4EB3-AC88-31FB0FA9F569}" presName="theList" presStyleCnt="0"/>
      <dgm:spPr/>
    </dgm:pt>
    <dgm:pt modelId="{865DCE89-94DC-497E-8802-C3F3743E9BB6}" type="pres">
      <dgm:prSet presAssocID="{0FE88285-A378-42BC-ABAE-2DEF92BB555A}" presName="aNode" presStyleLbl="fgAcc1" presStyleIdx="0" presStyleCnt="2" custScaleX="30230" custScaleY="12887" custLinFactY="-8846" custLinFactNeighborX="-50563" custLinFactNeighborY="-100000">
        <dgm:presLayoutVars>
          <dgm:bulletEnabled val="1"/>
        </dgm:presLayoutVars>
      </dgm:prSet>
      <dgm:spPr/>
      <dgm:t>
        <a:bodyPr/>
        <a:lstStyle/>
        <a:p>
          <a:endParaRPr lang="de-DE"/>
        </a:p>
      </dgm:t>
    </dgm:pt>
    <dgm:pt modelId="{DF5D510A-00E9-4111-8C2B-4B256588ABB9}" type="pres">
      <dgm:prSet presAssocID="{0FE88285-A378-42BC-ABAE-2DEF92BB555A}" presName="aSpace" presStyleCnt="0"/>
      <dgm:spPr/>
    </dgm:pt>
    <dgm:pt modelId="{CBB90BB4-FEE0-4AF4-9460-0C37FC888CB5}" type="pres">
      <dgm:prSet presAssocID="{FC4A0E02-3359-448B-B787-B2BA02A70EF4}" presName="aNode" presStyleLbl="fgAcc1" presStyleIdx="1" presStyleCnt="2" custScaleX="43488" custScaleY="19216" custLinFactY="-17814" custLinFactNeighborX="-49656" custLinFactNeighborY="-100000">
        <dgm:presLayoutVars>
          <dgm:bulletEnabled val="1"/>
        </dgm:presLayoutVars>
      </dgm:prSet>
      <dgm:spPr/>
      <dgm:t>
        <a:bodyPr/>
        <a:lstStyle/>
        <a:p>
          <a:endParaRPr lang="de-DE"/>
        </a:p>
      </dgm:t>
    </dgm:pt>
    <dgm:pt modelId="{7A33CB83-0DD8-4582-A731-D5D8A3F6E71C}" type="pres">
      <dgm:prSet presAssocID="{FC4A0E02-3359-448B-B787-B2BA02A70EF4}" presName="aSpace" presStyleCnt="0"/>
      <dgm:spPr/>
    </dgm:pt>
  </dgm:ptLst>
  <dgm:cxnLst>
    <dgm:cxn modelId="{0BB225CE-5622-446A-A63A-BC62B8C8A414}" srcId="{0595A902-2263-4EB3-AC88-31FB0FA9F569}" destId="{FC4A0E02-3359-448B-B787-B2BA02A70EF4}" srcOrd="1" destOrd="0" parTransId="{03D7BF3E-A831-4F6A-99CE-AEFD44FA4588}" sibTransId="{3E043DCA-F2AC-4BDA-A6DB-E3E75A269F5A}"/>
    <dgm:cxn modelId="{DA7C6267-646D-45D3-92C4-AF678FA7B3B7}" type="presOf" srcId="{0595A902-2263-4EB3-AC88-31FB0FA9F569}" destId="{F50E2518-41B1-4594-9F0A-E45A55528FA0}" srcOrd="0" destOrd="0" presId="urn:microsoft.com/office/officeart/2005/8/layout/pyramid2"/>
    <dgm:cxn modelId="{AC13AE56-BBAC-41D1-B84F-5E3866218130}" srcId="{0595A902-2263-4EB3-AC88-31FB0FA9F569}" destId="{0FE88285-A378-42BC-ABAE-2DEF92BB555A}" srcOrd="0" destOrd="0" parTransId="{6F924986-79A5-4B28-A3D1-05188A1EF4E7}" sibTransId="{4897B607-7FB7-4CF5-8495-83221CFE3707}"/>
    <dgm:cxn modelId="{DC8BBF7A-E082-44E1-B318-9D90843201F7}" type="presOf" srcId="{0FE88285-A378-42BC-ABAE-2DEF92BB555A}" destId="{865DCE89-94DC-497E-8802-C3F3743E9BB6}" srcOrd="0" destOrd="0" presId="urn:microsoft.com/office/officeart/2005/8/layout/pyramid2"/>
    <dgm:cxn modelId="{D19E9973-5ED1-4F7A-84FE-841AE7DABE2D}" type="presOf" srcId="{FC4A0E02-3359-448B-B787-B2BA02A70EF4}" destId="{CBB90BB4-FEE0-4AF4-9460-0C37FC888CB5}" srcOrd="0" destOrd="0" presId="urn:microsoft.com/office/officeart/2005/8/layout/pyramid2"/>
    <dgm:cxn modelId="{D3C196E3-18C9-4C1D-AF01-3DD3863E4D80}" type="presParOf" srcId="{F50E2518-41B1-4594-9F0A-E45A55528FA0}" destId="{43DA6956-263D-4070-B147-F625BEDDF425}" srcOrd="0" destOrd="0" presId="urn:microsoft.com/office/officeart/2005/8/layout/pyramid2"/>
    <dgm:cxn modelId="{5DA74B34-D5D9-4DF6-85E2-2795DFE8208B}" type="presParOf" srcId="{F50E2518-41B1-4594-9F0A-E45A55528FA0}" destId="{ED28112B-C4E1-4A4E-A2A5-2BCDDFD903A0}" srcOrd="1" destOrd="0" presId="urn:microsoft.com/office/officeart/2005/8/layout/pyramid2"/>
    <dgm:cxn modelId="{BBE45325-1098-4A26-A7EB-8DF3FACB7B86}" type="presParOf" srcId="{ED28112B-C4E1-4A4E-A2A5-2BCDDFD903A0}" destId="{865DCE89-94DC-497E-8802-C3F3743E9BB6}" srcOrd="0" destOrd="0" presId="urn:microsoft.com/office/officeart/2005/8/layout/pyramid2"/>
    <dgm:cxn modelId="{5C099218-CAF2-4E5D-BFCF-D33FF2EA0CC6}" type="presParOf" srcId="{ED28112B-C4E1-4A4E-A2A5-2BCDDFD903A0}" destId="{DF5D510A-00E9-4111-8C2B-4B256588ABB9}" srcOrd="1" destOrd="0" presId="urn:microsoft.com/office/officeart/2005/8/layout/pyramid2"/>
    <dgm:cxn modelId="{F0986DC7-C005-4307-ACF3-F2DF6077B304}" type="presParOf" srcId="{ED28112B-C4E1-4A4E-A2A5-2BCDDFD903A0}" destId="{CBB90BB4-FEE0-4AF4-9460-0C37FC888CB5}" srcOrd="2" destOrd="0" presId="urn:microsoft.com/office/officeart/2005/8/layout/pyramid2"/>
    <dgm:cxn modelId="{A4FFB9F6-45B2-414D-BE09-E0338D0E4C0B}" type="presParOf" srcId="{ED28112B-C4E1-4A4E-A2A5-2BCDDFD903A0}" destId="{7A33CB83-0DD8-4582-A731-D5D8A3F6E71C}" srcOrd="3"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595A902-2263-4EB3-AC88-31FB0FA9F569}" type="doc">
      <dgm:prSet loTypeId="urn:microsoft.com/office/officeart/2005/8/layout/pyramid2" loCatId="list" qsTypeId="urn:microsoft.com/office/officeart/2005/8/quickstyle/simple1" qsCatId="simple" csTypeId="urn:microsoft.com/office/officeart/2005/8/colors/accent1_2" csCatId="accent1" phldr="1"/>
      <dgm:spPr/>
    </dgm:pt>
    <dgm:pt modelId="{0FE88285-A378-42BC-ABAE-2DEF92BB555A}">
      <dgm:prSet phldrT="[Text]"/>
      <dgm:spPr/>
      <dgm:t>
        <a:bodyPr/>
        <a:lstStyle/>
        <a:p>
          <a:r>
            <a:rPr lang="de-DE" dirty="0"/>
            <a:t>Haltung</a:t>
          </a:r>
        </a:p>
      </dgm:t>
    </dgm:pt>
    <dgm:pt modelId="{6F924986-79A5-4B28-A3D1-05188A1EF4E7}" type="parTrans" cxnId="{AC13AE56-BBAC-41D1-B84F-5E3866218130}">
      <dgm:prSet/>
      <dgm:spPr/>
      <dgm:t>
        <a:bodyPr/>
        <a:lstStyle/>
        <a:p>
          <a:endParaRPr lang="de-DE"/>
        </a:p>
      </dgm:t>
    </dgm:pt>
    <dgm:pt modelId="{4897B607-7FB7-4CF5-8495-83221CFE3707}" type="sibTrans" cxnId="{AC13AE56-BBAC-41D1-B84F-5E3866218130}">
      <dgm:prSet/>
      <dgm:spPr/>
      <dgm:t>
        <a:bodyPr/>
        <a:lstStyle/>
        <a:p>
          <a:endParaRPr lang="de-DE"/>
        </a:p>
      </dgm:t>
    </dgm:pt>
    <dgm:pt modelId="{FC4A0E02-3359-448B-B787-B2BA02A70EF4}">
      <dgm:prSet phldrT="[Text]"/>
      <dgm:spPr/>
      <dgm:t>
        <a:bodyPr/>
        <a:lstStyle/>
        <a:p>
          <a:r>
            <a:rPr lang="de-DE" dirty="0"/>
            <a:t>Auftrag und Funktion</a:t>
          </a:r>
        </a:p>
      </dgm:t>
    </dgm:pt>
    <dgm:pt modelId="{03D7BF3E-A831-4F6A-99CE-AEFD44FA4588}" type="parTrans" cxnId="{0BB225CE-5622-446A-A63A-BC62B8C8A414}">
      <dgm:prSet/>
      <dgm:spPr/>
      <dgm:t>
        <a:bodyPr/>
        <a:lstStyle/>
        <a:p>
          <a:endParaRPr lang="de-DE"/>
        </a:p>
      </dgm:t>
    </dgm:pt>
    <dgm:pt modelId="{3E043DCA-F2AC-4BDA-A6DB-E3E75A269F5A}" type="sibTrans" cxnId="{0BB225CE-5622-446A-A63A-BC62B8C8A414}">
      <dgm:prSet/>
      <dgm:spPr/>
      <dgm:t>
        <a:bodyPr/>
        <a:lstStyle/>
        <a:p>
          <a:endParaRPr lang="de-DE"/>
        </a:p>
      </dgm:t>
    </dgm:pt>
    <dgm:pt modelId="{F50E2518-41B1-4594-9F0A-E45A55528FA0}" type="pres">
      <dgm:prSet presAssocID="{0595A902-2263-4EB3-AC88-31FB0FA9F569}" presName="compositeShape" presStyleCnt="0">
        <dgm:presLayoutVars>
          <dgm:dir/>
          <dgm:resizeHandles/>
        </dgm:presLayoutVars>
      </dgm:prSet>
      <dgm:spPr/>
    </dgm:pt>
    <dgm:pt modelId="{43DA6956-263D-4070-B147-F625BEDDF425}" type="pres">
      <dgm:prSet presAssocID="{0595A902-2263-4EB3-AC88-31FB0FA9F569}" presName="pyramid" presStyleLbl="node1" presStyleIdx="0" presStyleCnt="1" custScaleX="118455" custLinFactNeighborX="-21685" custLinFactNeighborY="-594">
        <dgm:style>
          <a:lnRef idx="1">
            <a:schemeClr val="accent1"/>
          </a:lnRef>
          <a:fillRef idx="2">
            <a:schemeClr val="accent1"/>
          </a:fillRef>
          <a:effectRef idx="1">
            <a:schemeClr val="accent1"/>
          </a:effectRef>
          <a:fontRef idx="minor">
            <a:schemeClr val="dk1"/>
          </a:fontRef>
        </dgm:style>
      </dgm:prSet>
      <dgm:spPr/>
    </dgm:pt>
    <dgm:pt modelId="{ED28112B-C4E1-4A4E-A2A5-2BCDDFD903A0}" type="pres">
      <dgm:prSet presAssocID="{0595A902-2263-4EB3-AC88-31FB0FA9F569}" presName="theList" presStyleCnt="0"/>
      <dgm:spPr/>
    </dgm:pt>
    <dgm:pt modelId="{865DCE89-94DC-497E-8802-C3F3743E9BB6}" type="pres">
      <dgm:prSet presAssocID="{0FE88285-A378-42BC-ABAE-2DEF92BB555A}" presName="aNode" presStyleLbl="fgAcc1" presStyleIdx="0" presStyleCnt="2" custScaleX="30230" custScaleY="12887" custLinFactY="-8846" custLinFactNeighborX="-50563" custLinFactNeighborY="-100000">
        <dgm:presLayoutVars>
          <dgm:bulletEnabled val="1"/>
        </dgm:presLayoutVars>
      </dgm:prSet>
      <dgm:spPr/>
      <dgm:t>
        <a:bodyPr/>
        <a:lstStyle/>
        <a:p>
          <a:endParaRPr lang="de-DE"/>
        </a:p>
      </dgm:t>
    </dgm:pt>
    <dgm:pt modelId="{DF5D510A-00E9-4111-8C2B-4B256588ABB9}" type="pres">
      <dgm:prSet presAssocID="{0FE88285-A378-42BC-ABAE-2DEF92BB555A}" presName="aSpace" presStyleCnt="0"/>
      <dgm:spPr/>
    </dgm:pt>
    <dgm:pt modelId="{CBB90BB4-FEE0-4AF4-9460-0C37FC888CB5}" type="pres">
      <dgm:prSet presAssocID="{FC4A0E02-3359-448B-B787-B2BA02A70EF4}" presName="aNode" presStyleLbl="fgAcc1" presStyleIdx="1" presStyleCnt="2" custScaleX="43488" custScaleY="19216" custLinFactY="-17814" custLinFactNeighborX="-49656" custLinFactNeighborY="-100000">
        <dgm:presLayoutVars>
          <dgm:bulletEnabled val="1"/>
        </dgm:presLayoutVars>
      </dgm:prSet>
      <dgm:spPr/>
      <dgm:t>
        <a:bodyPr/>
        <a:lstStyle/>
        <a:p>
          <a:endParaRPr lang="de-DE"/>
        </a:p>
      </dgm:t>
    </dgm:pt>
    <dgm:pt modelId="{7A33CB83-0DD8-4582-A731-D5D8A3F6E71C}" type="pres">
      <dgm:prSet presAssocID="{FC4A0E02-3359-448B-B787-B2BA02A70EF4}" presName="aSpace" presStyleCnt="0"/>
      <dgm:spPr/>
    </dgm:pt>
  </dgm:ptLst>
  <dgm:cxnLst>
    <dgm:cxn modelId="{0BB225CE-5622-446A-A63A-BC62B8C8A414}" srcId="{0595A902-2263-4EB3-AC88-31FB0FA9F569}" destId="{FC4A0E02-3359-448B-B787-B2BA02A70EF4}" srcOrd="1" destOrd="0" parTransId="{03D7BF3E-A831-4F6A-99CE-AEFD44FA4588}" sibTransId="{3E043DCA-F2AC-4BDA-A6DB-E3E75A269F5A}"/>
    <dgm:cxn modelId="{DA7C6267-646D-45D3-92C4-AF678FA7B3B7}" type="presOf" srcId="{0595A902-2263-4EB3-AC88-31FB0FA9F569}" destId="{F50E2518-41B1-4594-9F0A-E45A55528FA0}" srcOrd="0" destOrd="0" presId="urn:microsoft.com/office/officeart/2005/8/layout/pyramid2"/>
    <dgm:cxn modelId="{AC13AE56-BBAC-41D1-B84F-5E3866218130}" srcId="{0595A902-2263-4EB3-AC88-31FB0FA9F569}" destId="{0FE88285-A378-42BC-ABAE-2DEF92BB555A}" srcOrd="0" destOrd="0" parTransId="{6F924986-79A5-4B28-A3D1-05188A1EF4E7}" sibTransId="{4897B607-7FB7-4CF5-8495-83221CFE3707}"/>
    <dgm:cxn modelId="{DC8BBF7A-E082-44E1-B318-9D90843201F7}" type="presOf" srcId="{0FE88285-A378-42BC-ABAE-2DEF92BB555A}" destId="{865DCE89-94DC-497E-8802-C3F3743E9BB6}" srcOrd="0" destOrd="0" presId="urn:microsoft.com/office/officeart/2005/8/layout/pyramid2"/>
    <dgm:cxn modelId="{D19E9973-5ED1-4F7A-84FE-841AE7DABE2D}" type="presOf" srcId="{FC4A0E02-3359-448B-B787-B2BA02A70EF4}" destId="{CBB90BB4-FEE0-4AF4-9460-0C37FC888CB5}" srcOrd="0" destOrd="0" presId="urn:microsoft.com/office/officeart/2005/8/layout/pyramid2"/>
    <dgm:cxn modelId="{D3C196E3-18C9-4C1D-AF01-3DD3863E4D80}" type="presParOf" srcId="{F50E2518-41B1-4594-9F0A-E45A55528FA0}" destId="{43DA6956-263D-4070-B147-F625BEDDF425}" srcOrd="0" destOrd="0" presId="urn:microsoft.com/office/officeart/2005/8/layout/pyramid2"/>
    <dgm:cxn modelId="{5DA74B34-D5D9-4DF6-85E2-2795DFE8208B}" type="presParOf" srcId="{F50E2518-41B1-4594-9F0A-E45A55528FA0}" destId="{ED28112B-C4E1-4A4E-A2A5-2BCDDFD903A0}" srcOrd="1" destOrd="0" presId="urn:microsoft.com/office/officeart/2005/8/layout/pyramid2"/>
    <dgm:cxn modelId="{BBE45325-1098-4A26-A7EB-8DF3FACB7B86}" type="presParOf" srcId="{ED28112B-C4E1-4A4E-A2A5-2BCDDFD903A0}" destId="{865DCE89-94DC-497E-8802-C3F3743E9BB6}" srcOrd="0" destOrd="0" presId="urn:microsoft.com/office/officeart/2005/8/layout/pyramid2"/>
    <dgm:cxn modelId="{5C099218-CAF2-4E5D-BFCF-D33FF2EA0CC6}" type="presParOf" srcId="{ED28112B-C4E1-4A4E-A2A5-2BCDDFD903A0}" destId="{DF5D510A-00E9-4111-8C2B-4B256588ABB9}" srcOrd="1" destOrd="0" presId="urn:microsoft.com/office/officeart/2005/8/layout/pyramid2"/>
    <dgm:cxn modelId="{F0986DC7-C005-4307-ACF3-F2DF6077B304}" type="presParOf" srcId="{ED28112B-C4E1-4A4E-A2A5-2BCDDFD903A0}" destId="{CBB90BB4-FEE0-4AF4-9460-0C37FC888CB5}" srcOrd="2" destOrd="0" presId="urn:microsoft.com/office/officeart/2005/8/layout/pyramid2"/>
    <dgm:cxn modelId="{A4FFB9F6-45B2-414D-BE09-E0338D0E4C0B}" type="presParOf" srcId="{ED28112B-C4E1-4A4E-A2A5-2BCDDFD903A0}" destId="{7A33CB83-0DD8-4582-A731-D5D8A3F6E71C}" srcOrd="3"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595A902-2263-4EB3-AC88-31FB0FA9F569}" type="doc">
      <dgm:prSet loTypeId="urn:microsoft.com/office/officeart/2005/8/layout/pyramid2" loCatId="list" qsTypeId="urn:microsoft.com/office/officeart/2005/8/quickstyle/simple1" qsCatId="simple" csTypeId="urn:microsoft.com/office/officeart/2005/8/colors/accent1_2" csCatId="accent1" phldr="1"/>
      <dgm:spPr/>
    </dgm:pt>
    <dgm:pt modelId="{0FE88285-A378-42BC-ABAE-2DEF92BB555A}">
      <dgm:prSet phldrT="[Text]"/>
      <dgm:spPr/>
      <dgm:t>
        <a:bodyPr/>
        <a:lstStyle/>
        <a:p>
          <a:r>
            <a:rPr lang="de-DE" dirty="0"/>
            <a:t>Haltung</a:t>
          </a:r>
        </a:p>
      </dgm:t>
    </dgm:pt>
    <dgm:pt modelId="{6F924986-79A5-4B28-A3D1-05188A1EF4E7}" type="parTrans" cxnId="{AC13AE56-BBAC-41D1-B84F-5E3866218130}">
      <dgm:prSet/>
      <dgm:spPr/>
      <dgm:t>
        <a:bodyPr/>
        <a:lstStyle/>
        <a:p>
          <a:endParaRPr lang="de-DE"/>
        </a:p>
      </dgm:t>
    </dgm:pt>
    <dgm:pt modelId="{4897B607-7FB7-4CF5-8495-83221CFE3707}" type="sibTrans" cxnId="{AC13AE56-BBAC-41D1-B84F-5E3866218130}">
      <dgm:prSet/>
      <dgm:spPr/>
      <dgm:t>
        <a:bodyPr/>
        <a:lstStyle/>
        <a:p>
          <a:endParaRPr lang="de-DE"/>
        </a:p>
      </dgm:t>
    </dgm:pt>
    <dgm:pt modelId="{FC4A0E02-3359-448B-B787-B2BA02A70EF4}">
      <dgm:prSet phldrT="[Text]"/>
      <dgm:spPr/>
      <dgm:t>
        <a:bodyPr/>
        <a:lstStyle/>
        <a:p>
          <a:r>
            <a:rPr lang="de-DE" dirty="0"/>
            <a:t>Auftrag und Funktion</a:t>
          </a:r>
        </a:p>
      </dgm:t>
    </dgm:pt>
    <dgm:pt modelId="{03D7BF3E-A831-4F6A-99CE-AEFD44FA4588}" type="parTrans" cxnId="{0BB225CE-5622-446A-A63A-BC62B8C8A414}">
      <dgm:prSet/>
      <dgm:spPr/>
      <dgm:t>
        <a:bodyPr/>
        <a:lstStyle/>
        <a:p>
          <a:endParaRPr lang="de-DE"/>
        </a:p>
      </dgm:t>
    </dgm:pt>
    <dgm:pt modelId="{3E043DCA-F2AC-4BDA-A6DB-E3E75A269F5A}" type="sibTrans" cxnId="{0BB225CE-5622-446A-A63A-BC62B8C8A414}">
      <dgm:prSet/>
      <dgm:spPr/>
      <dgm:t>
        <a:bodyPr/>
        <a:lstStyle/>
        <a:p>
          <a:endParaRPr lang="de-DE"/>
        </a:p>
      </dgm:t>
    </dgm:pt>
    <dgm:pt modelId="{F50E2518-41B1-4594-9F0A-E45A55528FA0}" type="pres">
      <dgm:prSet presAssocID="{0595A902-2263-4EB3-AC88-31FB0FA9F569}" presName="compositeShape" presStyleCnt="0">
        <dgm:presLayoutVars>
          <dgm:dir/>
          <dgm:resizeHandles/>
        </dgm:presLayoutVars>
      </dgm:prSet>
      <dgm:spPr/>
    </dgm:pt>
    <dgm:pt modelId="{43DA6956-263D-4070-B147-F625BEDDF425}" type="pres">
      <dgm:prSet presAssocID="{0595A902-2263-4EB3-AC88-31FB0FA9F569}" presName="pyramid" presStyleLbl="node1" presStyleIdx="0" presStyleCnt="1" custScaleX="118455" custLinFactNeighborX="-21685" custLinFactNeighborY="-594">
        <dgm:style>
          <a:lnRef idx="1">
            <a:schemeClr val="accent1"/>
          </a:lnRef>
          <a:fillRef idx="2">
            <a:schemeClr val="accent1"/>
          </a:fillRef>
          <a:effectRef idx="1">
            <a:schemeClr val="accent1"/>
          </a:effectRef>
          <a:fontRef idx="minor">
            <a:schemeClr val="dk1"/>
          </a:fontRef>
        </dgm:style>
      </dgm:prSet>
      <dgm:spPr/>
    </dgm:pt>
    <dgm:pt modelId="{ED28112B-C4E1-4A4E-A2A5-2BCDDFD903A0}" type="pres">
      <dgm:prSet presAssocID="{0595A902-2263-4EB3-AC88-31FB0FA9F569}" presName="theList" presStyleCnt="0"/>
      <dgm:spPr/>
    </dgm:pt>
    <dgm:pt modelId="{865DCE89-94DC-497E-8802-C3F3743E9BB6}" type="pres">
      <dgm:prSet presAssocID="{0FE88285-A378-42BC-ABAE-2DEF92BB555A}" presName="aNode" presStyleLbl="fgAcc1" presStyleIdx="0" presStyleCnt="2" custScaleX="30230" custScaleY="12887" custLinFactY="-8846" custLinFactNeighborX="-50563" custLinFactNeighborY="-100000">
        <dgm:presLayoutVars>
          <dgm:bulletEnabled val="1"/>
        </dgm:presLayoutVars>
      </dgm:prSet>
      <dgm:spPr/>
      <dgm:t>
        <a:bodyPr/>
        <a:lstStyle/>
        <a:p>
          <a:endParaRPr lang="de-DE"/>
        </a:p>
      </dgm:t>
    </dgm:pt>
    <dgm:pt modelId="{DF5D510A-00E9-4111-8C2B-4B256588ABB9}" type="pres">
      <dgm:prSet presAssocID="{0FE88285-A378-42BC-ABAE-2DEF92BB555A}" presName="aSpace" presStyleCnt="0"/>
      <dgm:spPr/>
    </dgm:pt>
    <dgm:pt modelId="{CBB90BB4-FEE0-4AF4-9460-0C37FC888CB5}" type="pres">
      <dgm:prSet presAssocID="{FC4A0E02-3359-448B-B787-B2BA02A70EF4}" presName="aNode" presStyleLbl="fgAcc1" presStyleIdx="1" presStyleCnt="2" custScaleX="43488" custScaleY="19216" custLinFactY="-17814" custLinFactNeighborX="-49656" custLinFactNeighborY="-100000">
        <dgm:presLayoutVars>
          <dgm:bulletEnabled val="1"/>
        </dgm:presLayoutVars>
      </dgm:prSet>
      <dgm:spPr/>
      <dgm:t>
        <a:bodyPr/>
        <a:lstStyle/>
        <a:p>
          <a:endParaRPr lang="de-DE"/>
        </a:p>
      </dgm:t>
    </dgm:pt>
    <dgm:pt modelId="{7A33CB83-0DD8-4582-A731-D5D8A3F6E71C}" type="pres">
      <dgm:prSet presAssocID="{FC4A0E02-3359-448B-B787-B2BA02A70EF4}" presName="aSpace" presStyleCnt="0"/>
      <dgm:spPr/>
    </dgm:pt>
  </dgm:ptLst>
  <dgm:cxnLst>
    <dgm:cxn modelId="{0BB225CE-5622-446A-A63A-BC62B8C8A414}" srcId="{0595A902-2263-4EB3-AC88-31FB0FA9F569}" destId="{FC4A0E02-3359-448B-B787-B2BA02A70EF4}" srcOrd="1" destOrd="0" parTransId="{03D7BF3E-A831-4F6A-99CE-AEFD44FA4588}" sibTransId="{3E043DCA-F2AC-4BDA-A6DB-E3E75A269F5A}"/>
    <dgm:cxn modelId="{DA7C6267-646D-45D3-92C4-AF678FA7B3B7}" type="presOf" srcId="{0595A902-2263-4EB3-AC88-31FB0FA9F569}" destId="{F50E2518-41B1-4594-9F0A-E45A55528FA0}" srcOrd="0" destOrd="0" presId="urn:microsoft.com/office/officeart/2005/8/layout/pyramid2"/>
    <dgm:cxn modelId="{AC13AE56-BBAC-41D1-B84F-5E3866218130}" srcId="{0595A902-2263-4EB3-AC88-31FB0FA9F569}" destId="{0FE88285-A378-42BC-ABAE-2DEF92BB555A}" srcOrd="0" destOrd="0" parTransId="{6F924986-79A5-4B28-A3D1-05188A1EF4E7}" sibTransId="{4897B607-7FB7-4CF5-8495-83221CFE3707}"/>
    <dgm:cxn modelId="{DC8BBF7A-E082-44E1-B318-9D90843201F7}" type="presOf" srcId="{0FE88285-A378-42BC-ABAE-2DEF92BB555A}" destId="{865DCE89-94DC-497E-8802-C3F3743E9BB6}" srcOrd="0" destOrd="0" presId="urn:microsoft.com/office/officeart/2005/8/layout/pyramid2"/>
    <dgm:cxn modelId="{D19E9973-5ED1-4F7A-84FE-841AE7DABE2D}" type="presOf" srcId="{FC4A0E02-3359-448B-B787-B2BA02A70EF4}" destId="{CBB90BB4-FEE0-4AF4-9460-0C37FC888CB5}" srcOrd="0" destOrd="0" presId="urn:microsoft.com/office/officeart/2005/8/layout/pyramid2"/>
    <dgm:cxn modelId="{D3C196E3-18C9-4C1D-AF01-3DD3863E4D80}" type="presParOf" srcId="{F50E2518-41B1-4594-9F0A-E45A55528FA0}" destId="{43DA6956-263D-4070-B147-F625BEDDF425}" srcOrd="0" destOrd="0" presId="urn:microsoft.com/office/officeart/2005/8/layout/pyramid2"/>
    <dgm:cxn modelId="{5DA74B34-D5D9-4DF6-85E2-2795DFE8208B}" type="presParOf" srcId="{F50E2518-41B1-4594-9F0A-E45A55528FA0}" destId="{ED28112B-C4E1-4A4E-A2A5-2BCDDFD903A0}" srcOrd="1" destOrd="0" presId="urn:microsoft.com/office/officeart/2005/8/layout/pyramid2"/>
    <dgm:cxn modelId="{BBE45325-1098-4A26-A7EB-8DF3FACB7B86}" type="presParOf" srcId="{ED28112B-C4E1-4A4E-A2A5-2BCDDFD903A0}" destId="{865DCE89-94DC-497E-8802-C3F3743E9BB6}" srcOrd="0" destOrd="0" presId="urn:microsoft.com/office/officeart/2005/8/layout/pyramid2"/>
    <dgm:cxn modelId="{5C099218-CAF2-4E5D-BFCF-D33FF2EA0CC6}" type="presParOf" srcId="{ED28112B-C4E1-4A4E-A2A5-2BCDDFD903A0}" destId="{DF5D510A-00E9-4111-8C2B-4B256588ABB9}" srcOrd="1" destOrd="0" presId="urn:microsoft.com/office/officeart/2005/8/layout/pyramid2"/>
    <dgm:cxn modelId="{F0986DC7-C005-4307-ACF3-F2DF6077B304}" type="presParOf" srcId="{ED28112B-C4E1-4A4E-A2A5-2BCDDFD903A0}" destId="{CBB90BB4-FEE0-4AF4-9460-0C37FC888CB5}" srcOrd="2" destOrd="0" presId="urn:microsoft.com/office/officeart/2005/8/layout/pyramid2"/>
    <dgm:cxn modelId="{A4FFB9F6-45B2-414D-BE09-E0338D0E4C0B}" type="presParOf" srcId="{ED28112B-C4E1-4A4E-A2A5-2BCDDFD903A0}" destId="{7A33CB83-0DD8-4582-A731-D5D8A3F6E71C}" srcOrd="3"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D29A323-A76B-40A1-B46B-43CD6E69D4BA}" type="doc">
      <dgm:prSet loTypeId="urn:microsoft.com/office/officeart/2005/8/layout/gear1" loCatId="relationship" qsTypeId="urn:microsoft.com/office/officeart/2005/8/quickstyle/simple1" qsCatId="simple" csTypeId="urn:microsoft.com/office/officeart/2005/8/colors/accent1_2" csCatId="accent1" phldr="1"/>
      <dgm:spPr/>
      <dgm:t>
        <a:bodyPr/>
        <a:lstStyle/>
        <a:p>
          <a:endParaRPr lang="de-DE"/>
        </a:p>
      </dgm:t>
    </dgm:pt>
    <dgm:pt modelId="{3434DB81-3936-4E6A-BD82-7C586188D4C6}">
      <dgm:prSet phldrT="[Text]"/>
      <dgm:spPr/>
      <dgm:t>
        <a:bodyPr/>
        <a:lstStyle/>
        <a:p>
          <a:endParaRPr lang="de-DE" dirty="0"/>
        </a:p>
        <a:p>
          <a:endParaRPr lang="de-DE" dirty="0"/>
        </a:p>
        <a:p>
          <a:endParaRPr lang="de-DE" dirty="0"/>
        </a:p>
        <a:p>
          <a:r>
            <a:rPr lang="de-DE" dirty="0"/>
            <a:t>Jetzt</a:t>
          </a:r>
        </a:p>
      </dgm:t>
    </dgm:pt>
    <dgm:pt modelId="{AA543820-D4E7-4F3C-A0E5-198B3E53716F}" type="parTrans" cxnId="{FB11438D-90EC-4993-A800-D99170A69EE3}">
      <dgm:prSet/>
      <dgm:spPr/>
      <dgm:t>
        <a:bodyPr/>
        <a:lstStyle/>
        <a:p>
          <a:endParaRPr lang="de-DE"/>
        </a:p>
      </dgm:t>
    </dgm:pt>
    <dgm:pt modelId="{8BEBDE92-1E02-4B8C-B8D7-97924C408074}" type="sibTrans" cxnId="{FB11438D-90EC-4993-A800-D99170A69EE3}">
      <dgm:prSet/>
      <dgm:spPr/>
      <dgm:t>
        <a:bodyPr/>
        <a:lstStyle/>
        <a:p>
          <a:endParaRPr lang="de-DE"/>
        </a:p>
      </dgm:t>
    </dgm:pt>
    <dgm:pt modelId="{B6E7E915-C785-4C7E-A35E-F124F8DA774A}">
      <dgm:prSet phldrT="[Text]"/>
      <dgm:spPr/>
      <dgm:t>
        <a:bodyPr/>
        <a:lstStyle/>
        <a:p>
          <a:r>
            <a:rPr lang="de-DE" dirty="0"/>
            <a:t>Nachher</a:t>
          </a:r>
        </a:p>
      </dgm:t>
    </dgm:pt>
    <dgm:pt modelId="{AC06B14F-53E7-45B6-B870-770CAE8A54BA}" type="parTrans" cxnId="{9EFFA8B1-FEC0-4642-891B-BFB3E7823254}">
      <dgm:prSet/>
      <dgm:spPr/>
      <dgm:t>
        <a:bodyPr/>
        <a:lstStyle/>
        <a:p>
          <a:endParaRPr lang="de-DE"/>
        </a:p>
      </dgm:t>
    </dgm:pt>
    <dgm:pt modelId="{62B059A6-7EB1-4D8E-B62F-B2F015367DD3}" type="sibTrans" cxnId="{9EFFA8B1-FEC0-4642-891B-BFB3E7823254}">
      <dgm:prSet/>
      <dgm:spPr/>
      <dgm:t>
        <a:bodyPr/>
        <a:lstStyle/>
        <a:p>
          <a:endParaRPr lang="de-DE"/>
        </a:p>
      </dgm:t>
    </dgm:pt>
    <dgm:pt modelId="{131416AF-F7D4-4B36-80ED-45979A46A1F6}">
      <dgm:prSet phldrT="[Text]"/>
      <dgm:spPr/>
      <dgm:t>
        <a:bodyPr/>
        <a:lstStyle/>
        <a:p>
          <a:r>
            <a:rPr lang="de-DE" dirty="0"/>
            <a:t>Vorher</a:t>
          </a:r>
        </a:p>
      </dgm:t>
    </dgm:pt>
    <dgm:pt modelId="{419A3C55-7637-49BA-984E-68AED85E2123}" type="parTrans" cxnId="{02FB969A-CC5A-4B47-A342-ADFF2D4E260B}">
      <dgm:prSet/>
      <dgm:spPr/>
      <dgm:t>
        <a:bodyPr/>
        <a:lstStyle/>
        <a:p>
          <a:endParaRPr lang="de-DE"/>
        </a:p>
      </dgm:t>
    </dgm:pt>
    <dgm:pt modelId="{3114654C-CD1D-4755-A7B3-60ED8357A9A8}" type="sibTrans" cxnId="{02FB969A-CC5A-4B47-A342-ADFF2D4E260B}">
      <dgm:prSet/>
      <dgm:spPr/>
      <dgm:t>
        <a:bodyPr/>
        <a:lstStyle/>
        <a:p>
          <a:endParaRPr lang="de-DE"/>
        </a:p>
      </dgm:t>
    </dgm:pt>
    <dgm:pt modelId="{2C84969C-7BAF-43AE-B0D6-C2751EA0E07B}">
      <dgm:prSet/>
      <dgm:spPr/>
      <dgm:t>
        <a:bodyPr/>
        <a:lstStyle/>
        <a:p>
          <a:endParaRPr lang="de-DE"/>
        </a:p>
      </dgm:t>
    </dgm:pt>
    <dgm:pt modelId="{200E6828-1D53-4965-925C-1DD346762F37}" type="parTrans" cxnId="{D307E296-671A-4F96-A06E-328DDEB811DB}">
      <dgm:prSet/>
      <dgm:spPr/>
      <dgm:t>
        <a:bodyPr/>
        <a:lstStyle/>
        <a:p>
          <a:endParaRPr lang="de-DE"/>
        </a:p>
      </dgm:t>
    </dgm:pt>
    <dgm:pt modelId="{4F33E44F-CBAA-41DA-8252-8E0044085B5C}" type="sibTrans" cxnId="{D307E296-671A-4F96-A06E-328DDEB811DB}">
      <dgm:prSet/>
      <dgm:spPr/>
      <dgm:t>
        <a:bodyPr/>
        <a:lstStyle/>
        <a:p>
          <a:endParaRPr lang="de-DE"/>
        </a:p>
      </dgm:t>
    </dgm:pt>
    <dgm:pt modelId="{3EB5BF03-BB69-41EB-9B64-952BABA90368}">
      <dgm:prSet/>
      <dgm:spPr/>
      <dgm:t>
        <a:bodyPr/>
        <a:lstStyle/>
        <a:p>
          <a:endParaRPr lang="de-DE"/>
        </a:p>
      </dgm:t>
    </dgm:pt>
    <dgm:pt modelId="{4F757E18-857C-4B04-A9B8-3DD6B8D46D3A}" type="parTrans" cxnId="{DE2214BE-6181-4829-90C4-B5AAB9FF924A}">
      <dgm:prSet/>
      <dgm:spPr/>
      <dgm:t>
        <a:bodyPr/>
        <a:lstStyle/>
        <a:p>
          <a:endParaRPr lang="de-DE"/>
        </a:p>
      </dgm:t>
    </dgm:pt>
    <dgm:pt modelId="{45C17AE9-19AD-4CBB-A7A5-6AB022698124}" type="sibTrans" cxnId="{DE2214BE-6181-4829-90C4-B5AAB9FF924A}">
      <dgm:prSet/>
      <dgm:spPr/>
      <dgm:t>
        <a:bodyPr/>
        <a:lstStyle/>
        <a:p>
          <a:endParaRPr lang="de-DE"/>
        </a:p>
      </dgm:t>
    </dgm:pt>
    <dgm:pt modelId="{3C044E62-4869-4A42-A227-A144C2B9BE46}">
      <dgm:prSet/>
      <dgm:spPr/>
      <dgm:t>
        <a:bodyPr/>
        <a:lstStyle/>
        <a:p>
          <a:endParaRPr lang="de-DE"/>
        </a:p>
      </dgm:t>
    </dgm:pt>
    <dgm:pt modelId="{FD62CE84-4866-4FEB-9687-84BE9BB1C9BE}" type="parTrans" cxnId="{B169B34E-F636-429E-B5D4-4DFFB1CF0D14}">
      <dgm:prSet/>
      <dgm:spPr/>
      <dgm:t>
        <a:bodyPr/>
        <a:lstStyle/>
        <a:p>
          <a:endParaRPr lang="de-DE"/>
        </a:p>
      </dgm:t>
    </dgm:pt>
    <dgm:pt modelId="{D50C7674-F953-4957-83A4-D3F9AA07211C}" type="sibTrans" cxnId="{B169B34E-F636-429E-B5D4-4DFFB1CF0D14}">
      <dgm:prSet/>
      <dgm:spPr/>
      <dgm:t>
        <a:bodyPr/>
        <a:lstStyle/>
        <a:p>
          <a:endParaRPr lang="de-DE"/>
        </a:p>
      </dgm:t>
    </dgm:pt>
    <dgm:pt modelId="{9BC5EFF0-E40B-4389-B400-9306861F660E}">
      <dgm:prSet/>
      <dgm:spPr/>
      <dgm:t>
        <a:bodyPr/>
        <a:lstStyle/>
        <a:p>
          <a:endParaRPr lang="de-DE"/>
        </a:p>
      </dgm:t>
    </dgm:pt>
    <dgm:pt modelId="{00B6235D-228E-47EE-8578-6CFAA9580399}" type="parTrans" cxnId="{B7DD0C12-F21F-42AE-9B7F-00DD852C64AD}">
      <dgm:prSet/>
      <dgm:spPr/>
      <dgm:t>
        <a:bodyPr/>
        <a:lstStyle/>
        <a:p>
          <a:endParaRPr lang="de-DE"/>
        </a:p>
      </dgm:t>
    </dgm:pt>
    <dgm:pt modelId="{E796EE4E-F5A7-4910-8A40-0761E7D867A1}" type="sibTrans" cxnId="{B7DD0C12-F21F-42AE-9B7F-00DD852C64AD}">
      <dgm:prSet/>
      <dgm:spPr/>
      <dgm:t>
        <a:bodyPr/>
        <a:lstStyle/>
        <a:p>
          <a:endParaRPr lang="de-DE"/>
        </a:p>
      </dgm:t>
    </dgm:pt>
    <dgm:pt modelId="{3105565A-95B2-45F6-B704-43E4501F172C}">
      <dgm:prSet/>
      <dgm:spPr/>
      <dgm:t>
        <a:bodyPr/>
        <a:lstStyle/>
        <a:p>
          <a:endParaRPr lang="de-DE"/>
        </a:p>
      </dgm:t>
    </dgm:pt>
    <dgm:pt modelId="{A3661004-147C-469C-B950-053A6C11E978}" type="parTrans" cxnId="{3B0D8458-5A66-4D59-984F-A21817C6F944}">
      <dgm:prSet/>
      <dgm:spPr/>
      <dgm:t>
        <a:bodyPr/>
        <a:lstStyle/>
        <a:p>
          <a:endParaRPr lang="de-DE"/>
        </a:p>
      </dgm:t>
    </dgm:pt>
    <dgm:pt modelId="{D1BAA234-249E-4001-9F86-B8C7C94372D9}" type="sibTrans" cxnId="{3B0D8458-5A66-4D59-984F-A21817C6F944}">
      <dgm:prSet/>
      <dgm:spPr/>
      <dgm:t>
        <a:bodyPr/>
        <a:lstStyle/>
        <a:p>
          <a:endParaRPr lang="de-DE"/>
        </a:p>
      </dgm:t>
    </dgm:pt>
    <dgm:pt modelId="{DB2B5780-ACFA-4598-BEB6-5F4C8711529B}">
      <dgm:prSet/>
      <dgm:spPr/>
      <dgm:t>
        <a:bodyPr/>
        <a:lstStyle/>
        <a:p>
          <a:endParaRPr lang="de-DE"/>
        </a:p>
      </dgm:t>
    </dgm:pt>
    <dgm:pt modelId="{63CAC985-5C52-4142-A906-762ACFE2D51C}" type="parTrans" cxnId="{393EF417-C42F-45E8-9E9E-FC366548262B}">
      <dgm:prSet/>
      <dgm:spPr/>
      <dgm:t>
        <a:bodyPr/>
        <a:lstStyle/>
        <a:p>
          <a:endParaRPr lang="de-DE"/>
        </a:p>
      </dgm:t>
    </dgm:pt>
    <dgm:pt modelId="{AD02AB58-CB5C-4513-AE1B-89C52D27E54F}" type="sibTrans" cxnId="{393EF417-C42F-45E8-9E9E-FC366548262B}">
      <dgm:prSet/>
      <dgm:spPr/>
      <dgm:t>
        <a:bodyPr/>
        <a:lstStyle/>
        <a:p>
          <a:endParaRPr lang="de-DE"/>
        </a:p>
      </dgm:t>
    </dgm:pt>
    <dgm:pt modelId="{8F8D0B13-5DD1-4EAA-B693-FA7C49C049FC}">
      <dgm:prSet/>
      <dgm:spPr/>
      <dgm:t>
        <a:bodyPr/>
        <a:lstStyle/>
        <a:p>
          <a:endParaRPr lang="de-DE"/>
        </a:p>
      </dgm:t>
    </dgm:pt>
    <dgm:pt modelId="{EA704628-EEFF-49D1-9246-0580A784037E}" type="parTrans" cxnId="{25B3FDD8-0B18-4473-A786-99B3C805A540}">
      <dgm:prSet/>
      <dgm:spPr/>
      <dgm:t>
        <a:bodyPr/>
        <a:lstStyle/>
        <a:p>
          <a:endParaRPr lang="de-DE"/>
        </a:p>
      </dgm:t>
    </dgm:pt>
    <dgm:pt modelId="{CCD75A91-185B-4628-AF2A-9444791D4B13}" type="sibTrans" cxnId="{25B3FDD8-0B18-4473-A786-99B3C805A540}">
      <dgm:prSet/>
      <dgm:spPr/>
      <dgm:t>
        <a:bodyPr/>
        <a:lstStyle/>
        <a:p>
          <a:endParaRPr lang="de-DE"/>
        </a:p>
      </dgm:t>
    </dgm:pt>
    <dgm:pt modelId="{247593C8-195F-4160-9B83-8F3CC376D107}" type="pres">
      <dgm:prSet presAssocID="{6D29A323-A76B-40A1-B46B-43CD6E69D4BA}" presName="composite" presStyleCnt="0">
        <dgm:presLayoutVars>
          <dgm:chMax val="3"/>
          <dgm:animLvl val="lvl"/>
          <dgm:resizeHandles val="exact"/>
        </dgm:presLayoutVars>
      </dgm:prSet>
      <dgm:spPr/>
      <dgm:t>
        <a:bodyPr/>
        <a:lstStyle/>
        <a:p>
          <a:endParaRPr lang="de-DE"/>
        </a:p>
      </dgm:t>
    </dgm:pt>
    <dgm:pt modelId="{C0E0D14E-C24A-4F7F-8BAC-23CE35609B1E}" type="pres">
      <dgm:prSet presAssocID="{3434DB81-3936-4E6A-BD82-7C586188D4C6}" presName="gear1" presStyleLbl="node1" presStyleIdx="0" presStyleCnt="3" custLinFactNeighborX="-43122" custLinFactNeighborY="-67832">
        <dgm:presLayoutVars>
          <dgm:chMax val="1"/>
          <dgm:bulletEnabled val="1"/>
        </dgm:presLayoutVars>
      </dgm:prSet>
      <dgm:spPr/>
      <dgm:t>
        <a:bodyPr/>
        <a:lstStyle/>
        <a:p>
          <a:endParaRPr lang="de-DE"/>
        </a:p>
      </dgm:t>
    </dgm:pt>
    <dgm:pt modelId="{F3A83639-05F6-418B-B0DA-0EA96D62E648}" type="pres">
      <dgm:prSet presAssocID="{3434DB81-3936-4E6A-BD82-7C586188D4C6}" presName="gear1srcNode" presStyleLbl="node1" presStyleIdx="0" presStyleCnt="3"/>
      <dgm:spPr/>
      <dgm:t>
        <a:bodyPr/>
        <a:lstStyle/>
        <a:p>
          <a:endParaRPr lang="de-DE"/>
        </a:p>
      </dgm:t>
    </dgm:pt>
    <dgm:pt modelId="{74EAF35E-D72B-4AF1-8B31-FC95172EE697}" type="pres">
      <dgm:prSet presAssocID="{3434DB81-3936-4E6A-BD82-7C586188D4C6}" presName="gear1dstNode" presStyleLbl="node1" presStyleIdx="0" presStyleCnt="3"/>
      <dgm:spPr/>
      <dgm:t>
        <a:bodyPr/>
        <a:lstStyle/>
        <a:p>
          <a:endParaRPr lang="de-DE"/>
        </a:p>
      </dgm:t>
    </dgm:pt>
    <dgm:pt modelId="{FF291141-6489-44A9-84B3-38F9E0C51084}" type="pres">
      <dgm:prSet presAssocID="{B6E7E915-C785-4C7E-A35E-F124F8DA774A}" presName="gear2" presStyleLbl="node1" presStyleIdx="1" presStyleCnt="3" custLinFactX="61947" custLinFactNeighborX="100000" custLinFactNeighborY="-47359">
        <dgm:presLayoutVars>
          <dgm:chMax val="1"/>
          <dgm:bulletEnabled val="1"/>
        </dgm:presLayoutVars>
      </dgm:prSet>
      <dgm:spPr/>
      <dgm:t>
        <a:bodyPr/>
        <a:lstStyle/>
        <a:p>
          <a:endParaRPr lang="de-DE"/>
        </a:p>
      </dgm:t>
    </dgm:pt>
    <dgm:pt modelId="{29CF3B56-7D5E-4C79-98E3-1AADBFC652AC}" type="pres">
      <dgm:prSet presAssocID="{B6E7E915-C785-4C7E-A35E-F124F8DA774A}" presName="gear2srcNode" presStyleLbl="node1" presStyleIdx="1" presStyleCnt="3"/>
      <dgm:spPr/>
      <dgm:t>
        <a:bodyPr/>
        <a:lstStyle/>
        <a:p>
          <a:endParaRPr lang="de-DE"/>
        </a:p>
      </dgm:t>
    </dgm:pt>
    <dgm:pt modelId="{8AF3DF8E-E581-4165-9AFB-E49118F747AC}" type="pres">
      <dgm:prSet presAssocID="{B6E7E915-C785-4C7E-A35E-F124F8DA774A}" presName="gear2dstNode" presStyleLbl="node1" presStyleIdx="1" presStyleCnt="3"/>
      <dgm:spPr/>
      <dgm:t>
        <a:bodyPr/>
        <a:lstStyle/>
        <a:p>
          <a:endParaRPr lang="de-DE"/>
        </a:p>
      </dgm:t>
    </dgm:pt>
    <dgm:pt modelId="{2FAB0696-871B-499D-9EF1-F1EDD4F03932}" type="pres">
      <dgm:prSet presAssocID="{131416AF-F7D4-4B36-80ED-45979A46A1F6}" presName="gear3" presStyleLbl="node1" presStyleIdx="2" presStyleCnt="3" custLinFactX="-23077" custLinFactNeighborX="-100000" custLinFactNeighborY="25577"/>
      <dgm:spPr/>
      <dgm:t>
        <a:bodyPr/>
        <a:lstStyle/>
        <a:p>
          <a:endParaRPr lang="de-DE"/>
        </a:p>
      </dgm:t>
    </dgm:pt>
    <dgm:pt modelId="{D4160F4F-47BE-4F34-96B4-9F4529AE2828}" type="pres">
      <dgm:prSet presAssocID="{131416AF-F7D4-4B36-80ED-45979A46A1F6}" presName="gear3tx" presStyleLbl="node1" presStyleIdx="2" presStyleCnt="3">
        <dgm:presLayoutVars>
          <dgm:chMax val="1"/>
          <dgm:bulletEnabled val="1"/>
        </dgm:presLayoutVars>
      </dgm:prSet>
      <dgm:spPr/>
      <dgm:t>
        <a:bodyPr/>
        <a:lstStyle/>
        <a:p>
          <a:endParaRPr lang="de-DE"/>
        </a:p>
      </dgm:t>
    </dgm:pt>
    <dgm:pt modelId="{82C64B32-8FF8-4DE6-8D1F-EE62EF7BDC69}" type="pres">
      <dgm:prSet presAssocID="{131416AF-F7D4-4B36-80ED-45979A46A1F6}" presName="gear3srcNode" presStyleLbl="node1" presStyleIdx="2" presStyleCnt="3"/>
      <dgm:spPr/>
      <dgm:t>
        <a:bodyPr/>
        <a:lstStyle/>
        <a:p>
          <a:endParaRPr lang="de-DE"/>
        </a:p>
      </dgm:t>
    </dgm:pt>
    <dgm:pt modelId="{FC488196-C68F-442B-9AD9-6C7566355B42}" type="pres">
      <dgm:prSet presAssocID="{131416AF-F7D4-4B36-80ED-45979A46A1F6}" presName="gear3dstNode" presStyleLbl="node1" presStyleIdx="2" presStyleCnt="3"/>
      <dgm:spPr/>
      <dgm:t>
        <a:bodyPr/>
        <a:lstStyle/>
        <a:p>
          <a:endParaRPr lang="de-DE"/>
        </a:p>
      </dgm:t>
    </dgm:pt>
    <dgm:pt modelId="{9B401233-7DE5-49D0-B483-EDD4DA2C5CC7}" type="pres">
      <dgm:prSet presAssocID="{8BEBDE92-1E02-4B8C-B8D7-97924C408074}" presName="connector1" presStyleLbl="sibTrans2D1" presStyleIdx="0" presStyleCnt="3" custLinFactNeighborX="21261" custLinFactNeighborY="-53740"/>
      <dgm:spPr/>
      <dgm:t>
        <a:bodyPr/>
        <a:lstStyle/>
        <a:p>
          <a:endParaRPr lang="de-DE"/>
        </a:p>
      </dgm:t>
    </dgm:pt>
    <dgm:pt modelId="{187BDC15-4498-4042-A3FA-B1946BA0430B}" type="pres">
      <dgm:prSet presAssocID="{62B059A6-7EB1-4D8E-B62F-B2F015367DD3}" presName="connector2" presStyleLbl="sibTrans2D1" presStyleIdx="1" presStyleCnt="3" custAng="2051406" custLinFactNeighborX="17032" custLinFactNeighborY="-41382"/>
      <dgm:spPr/>
      <dgm:t>
        <a:bodyPr/>
        <a:lstStyle/>
        <a:p>
          <a:endParaRPr lang="de-DE"/>
        </a:p>
      </dgm:t>
    </dgm:pt>
    <dgm:pt modelId="{E96895D6-323B-4563-80D7-F8CA68A8D9AE}" type="pres">
      <dgm:prSet presAssocID="{3114654C-CD1D-4755-A7B3-60ED8357A9A8}" presName="connector3" presStyleLbl="sibTrans2D1" presStyleIdx="2" presStyleCnt="3" custLinFactX="-2903" custLinFactNeighborX="-100000" custLinFactNeighborY="22227"/>
      <dgm:spPr/>
      <dgm:t>
        <a:bodyPr/>
        <a:lstStyle/>
        <a:p>
          <a:endParaRPr lang="de-DE"/>
        </a:p>
      </dgm:t>
    </dgm:pt>
  </dgm:ptLst>
  <dgm:cxnLst>
    <dgm:cxn modelId="{25B3FDD8-0B18-4473-A786-99B3C805A540}" srcId="{6D29A323-A76B-40A1-B46B-43CD6E69D4BA}" destId="{8F8D0B13-5DD1-4EAA-B693-FA7C49C049FC}" srcOrd="9" destOrd="0" parTransId="{EA704628-EEFF-49D1-9246-0580A784037E}" sibTransId="{CCD75A91-185B-4628-AF2A-9444791D4B13}"/>
    <dgm:cxn modelId="{FB11438D-90EC-4993-A800-D99170A69EE3}" srcId="{6D29A323-A76B-40A1-B46B-43CD6E69D4BA}" destId="{3434DB81-3936-4E6A-BD82-7C586188D4C6}" srcOrd="0" destOrd="0" parTransId="{AA543820-D4E7-4F3C-A0E5-198B3E53716F}" sibTransId="{8BEBDE92-1E02-4B8C-B8D7-97924C408074}"/>
    <dgm:cxn modelId="{9716CC9B-7654-4894-93BD-05C4B5E0B9C2}" type="presOf" srcId="{131416AF-F7D4-4B36-80ED-45979A46A1F6}" destId="{FC488196-C68F-442B-9AD9-6C7566355B42}" srcOrd="3" destOrd="0" presId="urn:microsoft.com/office/officeart/2005/8/layout/gear1"/>
    <dgm:cxn modelId="{B98693A6-D891-4CD7-BC42-ED76732EED45}" type="presOf" srcId="{131416AF-F7D4-4B36-80ED-45979A46A1F6}" destId="{D4160F4F-47BE-4F34-96B4-9F4529AE2828}" srcOrd="1" destOrd="0" presId="urn:microsoft.com/office/officeart/2005/8/layout/gear1"/>
    <dgm:cxn modelId="{A8D86C8D-2A8C-462C-A5D2-4436AF9844DF}" type="presOf" srcId="{B6E7E915-C785-4C7E-A35E-F124F8DA774A}" destId="{29CF3B56-7D5E-4C79-98E3-1AADBFC652AC}" srcOrd="1" destOrd="0" presId="urn:microsoft.com/office/officeart/2005/8/layout/gear1"/>
    <dgm:cxn modelId="{3B0D8458-5A66-4D59-984F-A21817C6F944}" srcId="{6D29A323-A76B-40A1-B46B-43CD6E69D4BA}" destId="{3105565A-95B2-45F6-B704-43E4501F172C}" srcOrd="7" destOrd="0" parTransId="{A3661004-147C-469C-B950-053A6C11E978}" sibTransId="{D1BAA234-249E-4001-9F86-B8C7C94372D9}"/>
    <dgm:cxn modelId="{2D8EC292-230B-48DF-A400-374178F0C988}" type="presOf" srcId="{B6E7E915-C785-4C7E-A35E-F124F8DA774A}" destId="{FF291141-6489-44A9-84B3-38F9E0C51084}" srcOrd="0" destOrd="0" presId="urn:microsoft.com/office/officeart/2005/8/layout/gear1"/>
    <dgm:cxn modelId="{01559DA7-7A9B-4438-8DA6-B5F103732DC1}" type="presOf" srcId="{131416AF-F7D4-4B36-80ED-45979A46A1F6}" destId="{2FAB0696-871B-499D-9EF1-F1EDD4F03932}" srcOrd="0" destOrd="0" presId="urn:microsoft.com/office/officeart/2005/8/layout/gear1"/>
    <dgm:cxn modelId="{B169B34E-F636-429E-B5D4-4DFFB1CF0D14}" srcId="{6D29A323-A76B-40A1-B46B-43CD6E69D4BA}" destId="{3C044E62-4869-4A42-A227-A144C2B9BE46}" srcOrd="5" destOrd="0" parTransId="{FD62CE84-4866-4FEB-9687-84BE9BB1C9BE}" sibTransId="{D50C7674-F953-4957-83A4-D3F9AA07211C}"/>
    <dgm:cxn modelId="{393EF417-C42F-45E8-9E9E-FC366548262B}" srcId="{6D29A323-A76B-40A1-B46B-43CD6E69D4BA}" destId="{DB2B5780-ACFA-4598-BEB6-5F4C8711529B}" srcOrd="8" destOrd="0" parTransId="{63CAC985-5C52-4142-A906-762ACFE2D51C}" sibTransId="{AD02AB58-CB5C-4513-AE1B-89C52D27E54F}"/>
    <dgm:cxn modelId="{A4986262-CFC8-4F2F-A0AC-0BF4B3E16748}" type="presOf" srcId="{6D29A323-A76B-40A1-B46B-43CD6E69D4BA}" destId="{247593C8-195F-4160-9B83-8F3CC376D107}" srcOrd="0" destOrd="0" presId="urn:microsoft.com/office/officeart/2005/8/layout/gear1"/>
    <dgm:cxn modelId="{DE2214BE-6181-4829-90C4-B5AAB9FF924A}" srcId="{6D29A323-A76B-40A1-B46B-43CD6E69D4BA}" destId="{3EB5BF03-BB69-41EB-9B64-952BABA90368}" srcOrd="4" destOrd="0" parTransId="{4F757E18-857C-4B04-A9B8-3DD6B8D46D3A}" sibTransId="{45C17AE9-19AD-4CBB-A7A5-6AB022698124}"/>
    <dgm:cxn modelId="{B7DD0C12-F21F-42AE-9B7F-00DD852C64AD}" srcId="{6D29A323-A76B-40A1-B46B-43CD6E69D4BA}" destId="{9BC5EFF0-E40B-4389-B400-9306861F660E}" srcOrd="6" destOrd="0" parTransId="{00B6235D-228E-47EE-8578-6CFAA9580399}" sibTransId="{E796EE4E-F5A7-4910-8A40-0761E7D867A1}"/>
    <dgm:cxn modelId="{D307E296-671A-4F96-A06E-328DDEB811DB}" srcId="{6D29A323-A76B-40A1-B46B-43CD6E69D4BA}" destId="{2C84969C-7BAF-43AE-B0D6-C2751EA0E07B}" srcOrd="3" destOrd="0" parTransId="{200E6828-1D53-4965-925C-1DD346762F37}" sibTransId="{4F33E44F-CBAA-41DA-8252-8E0044085B5C}"/>
    <dgm:cxn modelId="{02FB969A-CC5A-4B47-A342-ADFF2D4E260B}" srcId="{6D29A323-A76B-40A1-B46B-43CD6E69D4BA}" destId="{131416AF-F7D4-4B36-80ED-45979A46A1F6}" srcOrd="2" destOrd="0" parTransId="{419A3C55-7637-49BA-984E-68AED85E2123}" sibTransId="{3114654C-CD1D-4755-A7B3-60ED8357A9A8}"/>
    <dgm:cxn modelId="{D20E935F-DBD6-4A61-9FED-871571381F3D}" type="presOf" srcId="{8BEBDE92-1E02-4B8C-B8D7-97924C408074}" destId="{9B401233-7DE5-49D0-B483-EDD4DA2C5CC7}" srcOrd="0" destOrd="0" presId="urn:microsoft.com/office/officeart/2005/8/layout/gear1"/>
    <dgm:cxn modelId="{060544BE-EA06-40A9-9B33-9EC2EE22D367}" type="presOf" srcId="{62B059A6-7EB1-4D8E-B62F-B2F015367DD3}" destId="{187BDC15-4498-4042-A3FA-B1946BA0430B}" srcOrd="0" destOrd="0" presId="urn:microsoft.com/office/officeart/2005/8/layout/gear1"/>
    <dgm:cxn modelId="{9EFFA8B1-FEC0-4642-891B-BFB3E7823254}" srcId="{6D29A323-A76B-40A1-B46B-43CD6E69D4BA}" destId="{B6E7E915-C785-4C7E-A35E-F124F8DA774A}" srcOrd="1" destOrd="0" parTransId="{AC06B14F-53E7-45B6-B870-770CAE8A54BA}" sibTransId="{62B059A6-7EB1-4D8E-B62F-B2F015367DD3}"/>
    <dgm:cxn modelId="{12EAF196-F318-4CCC-A0DA-742965C6A1A9}" type="presOf" srcId="{3434DB81-3936-4E6A-BD82-7C586188D4C6}" destId="{F3A83639-05F6-418B-B0DA-0EA96D62E648}" srcOrd="1" destOrd="0" presId="urn:microsoft.com/office/officeart/2005/8/layout/gear1"/>
    <dgm:cxn modelId="{E0F15906-DDB1-45B5-BE15-AFD3C54AC7CF}" type="presOf" srcId="{131416AF-F7D4-4B36-80ED-45979A46A1F6}" destId="{82C64B32-8FF8-4DE6-8D1F-EE62EF7BDC69}" srcOrd="2" destOrd="0" presId="urn:microsoft.com/office/officeart/2005/8/layout/gear1"/>
    <dgm:cxn modelId="{154255C2-506A-4589-82E0-B7A110351E9C}" type="presOf" srcId="{3114654C-CD1D-4755-A7B3-60ED8357A9A8}" destId="{E96895D6-323B-4563-80D7-F8CA68A8D9AE}" srcOrd="0" destOrd="0" presId="urn:microsoft.com/office/officeart/2005/8/layout/gear1"/>
    <dgm:cxn modelId="{D365801C-2F0C-457C-828C-6E27B1B0244D}" type="presOf" srcId="{3434DB81-3936-4E6A-BD82-7C586188D4C6}" destId="{C0E0D14E-C24A-4F7F-8BAC-23CE35609B1E}" srcOrd="0" destOrd="0" presId="urn:microsoft.com/office/officeart/2005/8/layout/gear1"/>
    <dgm:cxn modelId="{2C367D52-B265-4917-9A00-081FC8BAF866}" type="presOf" srcId="{B6E7E915-C785-4C7E-A35E-F124F8DA774A}" destId="{8AF3DF8E-E581-4165-9AFB-E49118F747AC}" srcOrd="2" destOrd="0" presId="urn:microsoft.com/office/officeart/2005/8/layout/gear1"/>
    <dgm:cxn modelId="{E2938542-509C-46DF-8141-09CB9AB147C2}" type="presOf" srcId="{3434DB81-3936-4E6A-BD82-7C586188D4C6}" destId="{74EAF35E-D72B-4AF1-8B31-FC95172EE697}" srcOrd="2" destOrd="0" presId="urn:microsoft.com/office/officeart/2005/8/layout/gear1"/>
    <dgm:cxn modelId="{18A45FFB-F2D2-472B-9C0D-D5E2CF71CD28}" type="presParOf" srcId="{247593C8-195F-4160-9B83-8F3CC376D107}" destId="{C0E0D14E-C24A-4F7F-8BAC-23CE35609B1E}" srcOrd="0" destOrd="0" presId="urn:microsoft.com/office/officeart/2005/8/layout/gear1"/>
    <dgm:cxn modelId="{E6706F96-2DD2-4654-A0A6-C730F65A9E84}" type="presParOf" srcId="{247593C8-195F-4160-9B83-8F3CC376D107}" destId="{F3A83639-05F6-418B-B0DA-0EA96D62E648}" srcOrd="1" destOrd="0" presId="urn:microsoft.com/office/officeart/2005/8/layout/gear1"/>
    <dgm:cxn modelId="{8A214FEB-3C13-42E6-B853-3BC4D43D51BB}" type="presParOf" srcId="{247593C8-195F-4160-9B83-8F3CC376D107}" destId="{74EAF35E-D72B-4AF1-8B31-FC95172EE697}" srcOrd="2" destOrd="0" presId="urn:microsoft.com/office/officeart/2005/8/layout/gear1"/>
    <dgm:cxn modelId="{3E6330BE-3286-477E-B67A-6524031B8F28}" type="presParOf" srcId="{247593C8-195F-4160-9B83-8F3CC376D107}" destId="{FF291141-6489-44A9-84B3-38F9E0C51084}" srcOrd="3" destOrd="0" presId="urn:microsoft.com/office/officeart/2005/8/layout/gear1"/>
    <dgm:cxn modelId="{30311032-B4F8-470A-8CCF-4B071578E540}" type="presParOf" srcId="{247593C8-195F-4160-9B83-8F3CC376D107}" destId="{29CF3B56-7D5E-4C79-98E3-1AADBFC652AC}" srcOrd="4" destOrd="0" presId="urn:microsoft.com/office/officeart/2005/8/layout/gear1"/>
    <dgm:cxn modelId="{9691F17A-693E-4025-90BC-FD802F9B5DB5}" type="presParOf" srcId="{247593C8-195F-4160-9B83-8F3CC376D107}" destId="{8AF3DF8E-E581-4165-9AFB-E49118F747AC}" srcOrd="5" destOrd="0" presId="urn:microsoft.com/office/officeart/2005/8/layout/gear1"/>
    <dgm:cxn modelId="{4F25387E-6343-41D8-818B-08CE9B00AD23}" type="presParOf" srcId="{247593C8-195F-4160-9B83-8F3CC376D107}" destId="{2FAB0696-871B-499D-9EF1-F1EDD4F03932}" srcOrd="6" destOrd="0" presId="urn:microsoft.com/office/officeart/2005/8/layout/gear1"/>
    <dgm:cxn modelId="{F3BDBED7-6B5D-4CD8-AFC4-2D0FC00CD510}" type="presParOf" srcId="{247593C8-195F-4160-9B83-8F3CC376D107}" destId="{D4160F4F-47BE-4F34-96B4-9F4529AE2828}" srcOrd="7" destOrd="0" presId="urn:microsoft.com/office/officeart/2005/8/layout/gear1"/>
    <dgm:cxn modelId="{6898976E-ABEE-4D3F-8276-32B82B3D5037}" type="presParOf" srcId="{247593C8-195F-4160-9B83-8F3CC376D107}" destId="{82C64B32-8FF8-4DE6-8D1F-EE62EF7BDC69}" srcOrd="8" destOrd="0" presId="urn:microsoft.com/office/officeart/2005/8/layout/gear1"/>
    <dgm:cxn modelId="{2B95BCED-8E03-41FA-84FA-24320F324C21}" type="presParOf" srcId="{247593C8-195F-4160-9B83-8F3CC376D107}" destId="{FC488196-C68F-442B-9AD9-6C7566355B42}" srcOrd="9" destOrd="0" presId="urn:microsoft.com/office/officeart/2005/8/layout/gear1"/>
    <dgm:cxn modelId="{20210053-2BCD-4836-A31B-80238F12981D}" type="presParOf" srcId="{247593C8-195F-4160-9B83-8F3CC376D107}" destId="{9B401233-7DE5-49D0-B483-EDD4DA2C5CC7}" srcOrd="10" destOrd="0" presId="urn:microsoft.com/office/officeart/2005/8/layout/gear1"/>
    <dgm:cxn modelId="{358D67CB-C890-43AE-860A-F18FBD0C15E7}" type="presParOf" srcId="{247593C8-195F-4160-9B83-8F3CC376D107}" destId="{187BDC15-4498-4042-A3FA-B1946BA0430B}" srcOrd="11" destOrd="0" presId="urn:microsoft.com/office/officeart/2005/8/layout/gear1"/>
    <dgm:cxn modelId="{129BCF41-7E5A-438C-B196-3D7041C69D21}" type="presParOf" srcId="{247593C8-195F-4160-9B83-8F3CC376D107}" destId="{E96895D6-323B-4563-80D7-F8CA68A8D9AE}"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73778F6-2885-42C3-97B7-8E6C23599929}" type="doc">
      <dgm:prSet loTypeId="urn:microsoft.com/office/officeart/2005/8/layout/pyramid2" loCatId="pyramid" qsTypeId="urn:microsoft.com/office/officeart/2005/8/quickstyle/simple3" qsCatId="simple" csTypeId="urn:microsoft.com/office/officeart/2005/8/colors/accent1_2" csCatId="accent1" phldr="1"/>
      <dgm:spPr/>
      <dgm:t>
        <a:bodyPr/>
        <a:lstStyle/>
        <a:p>
          <a:endParaRPr lang="de-DE"/>
        </a:p>
      </dgm:t>
    </dgm:pt>
    <dgm:pt modelId="{74D749F7-16A9-483A-884E-90CC5AD4D54F}">
      <dgm:prSet custT="1"/>
      <dgm:spPr/>
      <dgm:t>
        <a:bodyPr/>
        <a:lstStyle/>
        <a:p>
          <a:pPr rtl="0"/>
          <a:r>
            <a:rPr lang="de-DE" sz="2000" dirty="0"/>
            <a:t>Säulen der Arbeit</a:t>
          </a:r>
        </a:p>
      </dgm:t>
    </dgm:pt>
    <dgm:pt modelId="{D0F91B7F-91B3-4C16-BD9A-B82AF793CF86}" type="parTrans" cxnId="{7B5D900C-C64C-4DA7-AAFC-957D0DB31AAE}">
      <dgm:prSet/>
      <dgm:spPr/>
      <dgm:t>
        <a:bodyPr/>
        <a:lstStyle/>
        <a:p>
          <a:endParaRPr lang="de-DE"/>
        </a:p>
      </dgm:t>
    </dgm:pt>
    <dgm:pt modelId="{11038DAB-4B9B-42CF-B2A4-4183EF88597B}" type="sibTrans" cxnId="{7B5D900C-C64C-4DA7-AAFC-957D0DB31AAE}">
      <dgm:prSet/>
      <dgm:spPr/>
      <dgm:t>
        <a:bodyPr/>
        <a:lstStyle/>
        <a:p>
          <a:endParaRPr lang="de-DE"/>
        </a:p>
      </dgm:t>
    </dgm:pt>
    <dgm:pt modelId="{2EF0D67E-42CC-4547-B395-6C035EF1461F}">
      <dgm:prSet custT="1"/>
      <dgm:spPr/>
      <dgm:t>
        <a:bodyPr/>
        <a:lstStyle/>
        <a:p>
          <a:pPr rtl="0"/>
          <a:r>
            <a:rPr lang="de-DE" sz="2000" dirty="0"/>
            <a:t>Auftrag und Funktion</a:t>
          </a:r>
        </a:p>
      </dgm:t>
    </dgm:pt>
    <dgm:pt modelId="{A300F9AA-FB23-4821-B2B2-532970EC059C}" type="sibTrans" cxnId="{68483258-FD6E-4552-AF8C-A3B1D0B0CF61}">
      <dgm:prSet/>
      <dgm:spPr/>
      <dgm:t>
        <a:bodyPr/>
        <a:lstStyle/>
        <a:p>
          <a:endParaRPr lang="de-DE"/>
        </a:p>
      </dgm:t>
    </dgm:pt>
    <dgm:pt modelId="{EBAA5DCE-84C2-46B8-9F67-7DEADBD33DAD}" type="parTrans" cxnId="{68483258-FD6E-4552-AF8C-A3B1D0B0CF61}">
      <dgm:prSet/>
      <dgm:spPr/>
      <dgm:t>
        <a:bodyPr/>
        <a:lstStyle/>
        <a:p>
          <a:endParaRPr lang="de-DE"/>
        </a:p>
      </dgm:t>
    </dgm:pt>
    <dgm:pt modelId="{1A69461D-3417-42BF-A9F6-F4E7D09E1054}">
      <dgm:prSet custT="1"/>
      <dgm:spPr/>
      <dgm:t>
        <a:bodyPr/>
        <a:lstStyle/>
        <a:p>
          <a:pPr rtl="0"/>
          <a:r>
            <a:rPr lang="de-DE" sz="2000" dirty="0"/>
            <a:t>Haltung</a:t>
          </a:r>
        </a:p>
      </dgm:t>
    </dgm:pt>
    <dgm:pt modelId="{FCF40668-BF01-49E2-9FB9-795A892472CD}" type="sibTrans" cxnId="{72D13063-F1CD-4341-9298-9D8458C2BC2C}">
      <dgm:prSet/>
      <dgm:spPr/>
      <dgm:t>
        <a:bodyPr/>
        <a:lstStyle/>
        <a:p>
          <a:endParaRPr lang="de-DE"/>
        </a:p>
      </dgm:t>
    </dgm:pt>
    <dgm:pt modelId="{B856AF7E-C8D8-45B1-BD70-A541B4500AD0}" type="parTrans" cxnId="{72D13063-F1CD-4341-9298-9D8458C2BC2C}">
      <dgm:prSet/>
      <dgm:spPr/>
      <dgm:t>
        <a:bodyPr/>
        <a:lstStyle/>
        <a:p>
          <a:endParaRPr lang="de-DE"/>
        </a:p>
      </dgm:t>
    </dgm:pt>
    <dgm:pt modelId="{F551050E-0662-40F6-876E-01F75DA8692F}" type="pres">
      <dgm:prSet presAssocID="{F73778F6-2885-42C3-97B7-8E6C23599929}" presName="compositeShape" presStyleCnt="0">
        <dgm:presLayoutVars>
          <dgm:dir/>
          <dgm:resizeHandles/>
        </dgm:presLayoutVars>
      </dgm:prSet>
      <dgm:spPr/>
      <dgm:t>
        <a:bodyPr/>
        <a:lstStyle/>
        <a:p>
          <a:endParaRPr lang="de-DE"/>
        </a:p>
      </dgm:t>
    </dgm:pt>
    <dgm:pt modelId="{0A841FB6-1526-411B-9E9A-D707FE15469A}" type="pres">
      <dgm:prSet presAssocID="{F73778F6-2885-42C3-97B7-8E6C23599929}" presName="pyramid" presStyleLbl="node1" presStyleIdx="0" presStyleCnt="1" custScaleX="165000" custScaleY="97110" custLinFactNeighborX="-357" custLinFactNeighborY="-1445"/>
      <dgm:spPr/>
    </dgm:pt>
    <dgm:pt modelId="{A944E9E7-0C00-4BD4-A29F-F2A895A82F82}" type="pres">
      <dgm:prSet presAssocID="{F73778F6-2885-42C3-97B7-8E6C23599929}" presName="theList" presStyleCnt="0"/>
      <dgm:spPr/>
    </dgm:pt>
    <dgm:pt modelId="{E6BA33C7-A43B-4C26-890F-0C86236A518C}" type="pres">
      <dgm:prSet presAssocID="{1A69461D-3417-42BF-A9F6-F4E7D09E1054}" presName="aNode" presStyleLbl="fgAcc1" presStyleIdx="0" presStyleCnt="3" custAng="10800000" custFlipVert="1" custScaleX="41192" custScaleY="12455" custLinFactNeighborX="-49184" custLinFactNeighborY="-6001">
        <dgm:presLayoutVars>
          <dgm:bulletEnabled val="1"/>
        </dgm:presLayoutVars>
      </dgm:prSet>
      <dgm:spPr/>
      <dgm:t>
        <a:bodyPr/>
        <a:lstStyle/>
        <a:p>
          <a:endParaRPr lang="de-DE"/>
        </a:p>
      </dgm:t>
    </dgm:pt>
    <dgm:pt modelId="{354E8D20-3360-49A0-9553-55ACC69E3AC0}" type="pres">
      <dgm:prSet presAssocID="{1A69461D-3417-42BF-A9F6-F4E7D09E1054}" presName="aSpace" presStyleCnt="0"/>
      <dgm:spPr/>
    </dgm:pt>
    <dgm:pt modelId="{4E3C829D-3295-455E-BB1A-6A3C49A4FA23}" type="pres">
      <dgm:prSet presAssocID="{2EF0D67E-42CC-4547-B395-6C035EF1461F}" presName="aNode" presStyleLbl="fgAcc1" presStyleIdx="1" presStyleCnt="3" custScaleX="69822" custScaleY="18834" custLinFactNeighborX="-50254" custLinFactNeighborY="-91355">
        <dgm:presLayoutVars>
          <dgm:bulletEnabled val="1"/>
        </dgm:presLayoutVars>
      </dgm:prSet>
      <dgm:spPr/>
      <dgm:t>
        <a:bodyPr/>
        <a:lstStyle/>
        <a:p>
          <a:endParaRPr lang="de-DE"/>
        </a:p>
      </dgm:t>
    </dgm:pt>
    <dgm:pt modelId="{582415E2-309A-4B34-A291-9254527C8144}" type="pres">
      <dgm:prSet presAssocID="{2EF0D67E-42CC-4547-B395-6C035EF1461F}" presName="aSpace" presStyleCnt="0"/>
      <dgm:spPr/>
    </dgm:pt>
    <dgm:pt modelId="{D2E1C36A-7339-48FC-B7A4-87A944B469D0}" type="pres">
      <dgm:prSet presAssocID="{74D749F7-16A9-483A-884E-90CC5AD4D54F}" presName="aNode" presStyleLbl="fgAcc1" presStyleIdx="2" presStyleCnt="3" custScaleX="93808" custScaleY="15425" custLinFactY="-8825" custLinFactNeighborX="-49250" custLinFactNeighborY="-100000">
        <dgm:presLayoutVars>
          <dgm:bulletEnabled val="1"/>
        </dgm:presLayoutVars>
      </dgm:prSet>
      <dgm:spPr/>
      <dgm:t>
        <a:bodyPr/>
        <a:lstStyle/>
        <a:p>
          <a:endParaRPr lang="de-DE"/>
        </a:p>
      </dgm:t>
    </dgm:pt>
    <dgm:pt modelId="{BE321865-A6A4-42B7-806C-500A58CB5D7D}" type="pres">
      <dgm:prSet presAssocID="{74D749F7-16A9-483A-884E-90CC5AD4D54F}" presName="aSpace" presStyleCnt="0"/>
      <dgm:spPr/>
    </dgm:pt>
  </dgm:ptLst>
  <dgm:cxnLst>
    <dgm:cxn modelId="{A0724E90-D9C8-4557-A8CB-BC4E90774E14}" type="presOf" srcId="{F73778F6-2885-42C3-97B7-8E6C23599929}" destId="{F551050E-0662-40F6-876E-01F75DA8692F}" srcOrd="0" destOrd="0" presId="urn:microsoft.com/office/officeart/2005/8/layout/pyramid2"/>
    <dgm:cxn modelId="{68483258-FD6E-4552-AF8C-A3B1D0B0CF61}" srcId="{F73778F6-2885-42C3-97B7-8E6C23599929}" destId="{2EF0D67E-42CC-4547-B395-6C035EF1461F}" srcOrd="1" destOrd="0" parTransId="{EBAA5DCE-84C2-46B8-9F67-7DEADBD33DAD}" sibTransId="{A300F9AA-FB23-4821-B2B2-532970EC059C}"/>
    <dgm:cxn modelId="{52960973-AFAB-4F18-97DF-4EEC5E713635}" type="presOf" srcId="{2EF0D67E-42CC-4547-B395-6C035EF1461F}" destId="{4E3C829D-3295-455E-BB1A-6A3C49A4FA23}" srcOrd="0" destOrd="0" presId="urn:microsoft.com/office/officeart/2005/8/layout/pyramid2"/>
    <dgm:cxn modelId="{7B5D900C-C64C-4DA7-AAFC-957D0DB31AAE}" srcId="{F73778F6-2885-42C3-97B7-8E6C23599929}" destId="{74D749F7-16A9-483A-884E-90CC5AD4D54F}" srcOrd="2" destOrd="0" parTransId="{D0F91B7F-91B3-4C16-BD9A-B82AF793CF86}" sibTransId="{11038DAB-4B9B-42CF-B2A4-4183EF88597B}"/>
    <dgm:cxn modelId="{ED2EDD2E-CFBB-4374-8543-0BFDFF5CA88C}" type="presOf" srcId="{74D749F7-16A9-483A-884E-90CC5AD4D54F}" destId="{D2E1C36A-7339-48FC-B7A4-87A944B469D0}" srcOrd="0" destOrd="0" presId="urn:microsoft.com/office/officeart/2005/8/layout/pyramid2"/>
    <dgm:cxn modelId="{21E46A85-8CF9-4016-BA1D-64ED5981F0E9}" type="presOf" srcId="{1A69461D-3417-42BF-A9F6-F4E7D09E1054}" destId="{E6BA33C7-A43B-4C26-890F-0C86236A518C}" srcOrd="0" destOrd="0" presId="urn:microsoft.com/office/officeart/2005/8/layout/pyramid2"/>
    <dgm:cxn modelId="{72D13063-F1CD-4341-9298-9D8458C2BC2C}" srcId="{F73778F6-2885-42C3-97B7-8E6C23599929}" destId="{1A69461D-3417-42BF-A9F6-F4E7D09E1054}" srcOrd="0" destOrd="0" parTransId="{B856AF7E-C8D8-45B1-BD70-A541B4500AD0}" sibTransId="{FCF40668-BF01-49E2-9FB9-795A892472CD}"/>
    <dgm:cxn modelId="{42170689-A95B-4DBC-8B21-0FADCF3E9F85}" type="presParOf" srcId="{F551050E-0662-40F6-876E-01F75DA8692F}" destId="{0A841FB6-1526-411B-9E9A-D707FE15469A}" srcOrd="0" destOrd="0" presId="urn:microsoft.com/office/officeart/2005/8/layout/pyramid2"/>
    <dgm:cxn modelId="{94F5B3A7-FA7D-4C4D-AC98-0C6F225CD3DF}" type="presParOf" srcId="{F551050E-0662-40F6-876E-01F75DA8692F}" destId="{A944E9E7-0C00-4BD4-A29F-F2A895A82F82}" srcOrd="1" destOrd="0" presId="urn:microsoft.com/office/officeart/2005/8/layout/pyramid2"/>
    <dgm:cxn modelId="{E32141D1-1C55-4833-AC07-11135A2D93DC}" type="presParOf" srcId="{A944E9E7-0C00-4BD4-A29F-F2A895A82F82}" destId="{E6BA33C7-A43B-4C26-890F-0C86236A518C}" srcOrd="0" destOrd="0" presId="urn:microsoft.com/office/officeart/2005/8/layout/pyramid2"/>
    <dgm:cxn modelId="{78565882-A5F5-4042-A377-FE802C4E5750}" type="presParOf" srcId="{A944E9E7-0C00-4BD4-A29F-F2A895A82F82}" destId="{354E8D20-3360-49A0-9553-55ACC69E3AC0}" srcOrd="1" destOrd="0" presId="urn:microsoft.com/office/officeart/2005/8/layout/pyramid2"/>
    <dgm:cxn modelId="{AA329C50-3A57-4566-8C1F-7E34C2495BD7}" type="presParOf" srcId="{A944E9E7-0C00-4BD4-A29F-F2A895A82F82}" destId="{4E3C829D-3295-455E-BB1A-6A3C49A4FA23}" srcOrd="2" destOrd="0" presId="urn:microsoft.com/office/officeart/2005/8/layout/pyramid2"/>
    <dgm:cxn modelId="{F7D0E39E-39BA-40DD-9619-6C074FEB8495}" type="presParOf" srcId="{A944E9E7-0C00-4BD4-A29F-F2A895A82F82}" destId="{582415E2-309A-4B34-A291-9254527C8144}" srcOrd="3" destOrd="0" presId="urn:microsoft.com/office/officeart/2005/8/layout/pyramid2"/>
    <dgm:cxn modelId="{2EE4DCC8-BF75-40EA-A383-8CC4F1E4431A}" type="presParOf" srcId="{A944E9E7-0C00-4BD4-A29F-F2A895A82F82}" destId="{D2E1C36A-7339-48FC-B7A4-87A944B469D0}" srcOrd="4" destOrd="0" presId="urn:microsoft.com/office/officeart/2005/8/layout/pyramid2"/>
    <dgm:cxn modelId="{0B9CA637-F0AF-48D8-952F-02A8A376D033}" type="presParOf" srcId="{A944E9E7-0C00-4BD4-A29F-F2A895A82F82}" destId="{BE321865-A6A4-42B7-806C-500A58CB5D7D}"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595A902-2263-4EB3-AC88-31FB0FA9F569}" type="doc">
      <dgm:prSet loTypeId="urn:microsoft.com/office/officeart/2005/8/layout/pyramid2" loCatId="list" qsTypeId="urn:microsoft.com/office/officeart/2005/8/quickstyle/simple1" qsCatId="simple" csTypeId="urn:microsoft.com/office/officeart/2005/8/colors/accent1_2" csCatId="accent1" phldr="1"/>
      <dgm:spPr/>
      <dgm:t>
        <a:bodyPr/>
        <a:lstStyle/>
        <a:p>
          <a:endParaRPr lang="de-DE"/>
        </a:p>
      </dgm:t>
    </dgm:pt>
    <dgm:pt modelId="{0FE88285-A378-42BC-ABAE-2DEF92BB555A}">
      <dgm:prSet phldrT="[Text]"/>
      <dgm:spPr/>
      <dgm:t>
        <a:bodyPr/>
        <a:lstStyle/>
        <a:p>
          <a:r>
            <a:rPr lang="de-DE" dirty="0"/>
            <a:t>Haltung</a:t>
          </a:r>
        </a:p>
      </dgm:t>
    </dgm:pt>
    <dgm:pt modelId="{6F924986-79A5-4B28-A3D1-05188A1EF4E7}" type="parTrans" cxnId="{AC13AE56-BBAC-41D1-B84F-5E3866218130}">
      <dgm:prSet/>
      <dgm:spPr/>
      <dgm:t>
        <a:bodyPr/>
        <a:lstStyle/>
        <a:p>
          <a:endParaRPr lang="de-DE"/>
        </a:p>
      </dgm:t>
    </dgm:pt>
    <dgm:pt modelId="{4897B607-7FB7-4CF5-8495-83221CFE3707}" type="sibTrans" cxnId="{AC13AE56-BBAC-41D1-B84F-5E3866218130}">
      <dgm:prSet/>
      <dgm:spPr/>
      <dgm:t>
        <a:bodyPr/>
        <a:lstStyle/>
        <a:p>
          <a:endParaRPr lang="de-DE"/>
        </a:p>
      </dgm:t>
    </dgm:pt>
    <dgm:pt modelId="{FC4A0E02-3359-448B-B787-B2BA02A70EF4}">
      <dgm:prSet phldrT="[Text]"/>
      <dgm:spPr/>
      <dgm:t>
        <a:bodyPr/>
        <a:lstStyle/>
        <a:p>
          <a:r>
            <a:rPr lang="de-DE" dirty="0"/>
            <a:t>Auftrag und Funktion</a:t>
          </a:r>
        </a:p>
      </dgm:t>
    </dgm:pt>
    <dgm:pt modelId="{03D7BF3E-A831-4F6A-99CE-AEFD44FA4588}" type="parTrans" cxnId="{0BB225CE-5622-446A-A63A-BC62B8C8A414}">
      <dgm:prSet/>
      <dgm:spPr/>
      <dgm:t>
        <a:bodyPr/>
        <a:lstStyle/>
        <a:p>
          <a:endParaRPr lang="de-DE"/>
        </a:p>
      </dgm:t>
    </dgm:pt>
    <dgm:pt modelId="{3E043DCA-F2AC-4BDA-A6DB-E3E75A269F5A}" type="sibTrans" cxnId="{0BB225CE-5622-446A-A63A-BC62B8C8A414}">
      <dgm:prSet/>
      <dgm:spPr/>
      <dgm:t>
        <a:bodyPr/>
        <a:lstStyle/>
        <a:p>
          <a:endParaRPr lang="de-DE"/>
        </a:p>
      </dgm:t>
    </dgm:pt>
    <dgm:pt modelId="{EC637237-727B-4FC8-AB37-2BE8595B645C}">
      <dgm:prSet phldrT="[Text]"/>
      <dgm:spPr/>
      <dgm:t>
        <a:bodyPr/>
        <a:lstStyle/>
        <a:p>
          <a:r>
            <a:rPr lang="de-DE" dirty="0"/>
            <a:t>Säulen der Arbeit</a:t>
          </a:r>
        </a:p>
      </dgm:t>
    </dgm:pt>
    <dgm:pt modelId="{777A2336-B405-489F-8405-98C1F08DB2DC}" type="parTrans" cxnId="{6A838A00-F8BE-4975-8501-07529E2C7016}">
      <dgm:prSet/>
      <dgm:spPr/>
      <dgm:t>
        <a:bodyPr/>
        <a:lstStyle/>
        <a:p>
          <a:endParaRPr lang="de-DE"/>
        </a:p>
      </dgm:t>
    </dgm:pt>
    <dgm:pt modelId="{886BA20F-4D69-482D-84DD-AB7593053D2F}" type="sibTrans" cxnId="{6A838A00-F8BE-4975-8501-07529E2C7016}">
      <dgm:prSet/>
      <dgm:spPr/>
      <dgm:t>
        <a:bodyPr/>
        <a:lstStyle/>
        <a:p>
          <a:endParaRPr lang="de-DE"/>
        </a:p>
      </dgm:t>
    </dgm:pt>
    <dgm:pt modelId="{F50E2518-41B1-4594-9F0A-E45A55528FA0}" type="pres">
      <dgm:prSet presAssocID="{0595A902-2263-4EB3-AC88-31FB0FA9F569}" presName="compositeShape" presStyleCnt="0">
        <dgm:presLayoutVars>
          <dgm:dir/>
          <dgm:resizeHandles/>
        </dgm:presLayoutVars>
      </dgm:prSet>
      <dgm:spPr/>
      <dgm:t>
        <a:bodyPr/>
        <a:lstStyle/>
        <a:p>
          <a:endParaRPr lang="de-DE"/>
        </a:p>
      </dgm:t>
    </dgm:pt>
    <dgm:pt modelId="{43DA6956-263D-4070-B147-F625BEDDF425}" type="pres">
      <dgm:prSet presAssocID="{0595A902-2263-4EB3-AC88-31FB0FA9F569}" presName="pyramid" presStyleLbl="node1" presStyleIdx="0" presStyleCnt="1" custScaleX="118455" custLinFactNeighborX="-4191" custLinFactNeighborY="-14304">
        <dgm:style>
          <a:lnRef idx="1">
            <a:schemeClr val="accent1"/>
          </a:lnRef>
          <a:fillRef idx="2">
            <a:schemeClr val="accent1"/>
          </a:fillRef>
          <a:effectRef idx="1">
            <a:schemeClr val="accent1"/>
          </a:effectRef>
          <a:fontRef idx="minor">
            <a:schemeClr val="dk1"/>
          </a:fontRef>
        </dgm:style>
      </dgm:prSet>
      <dgm:spPr/>
    </dgm:pt>
    <dgm:pt modelId="{ED28112B-C4E1-4A4E-A2A5-2BCDDFD903A0}" type="pres">
      <dgm:prSet presAssocID="{0595A902-2263-4EB3-AC88-31FB0FA9F569}" presName="theList" presStyleCnt="0"/>
      <dgm:spPr/>
    </dgm:pt>
    <dgm:pt modelId="{865DCE89-94DC-497E-8802-C3F3743E9BB6}" type="pres">
      <dgm:prSet presAssocID="{0FE88285-A378-42BC-ABAE-2DEF92BB555A}" presName="aNode" presStyleLbl="fgAcc1" presStyleIdx="0" presStyleCnt="3" custScaleX="30230" custScaleY="12887" custLinFactNeighborX="-51707" custLinFactNeighborY="9133">
        <dgm:presLayoutVars>
          <dgm:bulletEnabled val="1"/>
        </dgm:presLayoutVars>
      </dgm:prSet>
      <dgm:spPr/>
      <dgm:t>
        <a:bodyPr/>
        <a:lstStyle/>
        <a:p>
          <a:endParaRPr lang="de-DE"/>
        </a:p>
      </dgm:t>
    </dgm:pt>
    <dgm:pt modelId="{DF5D510A-00E9-4111-8C2B-4B256588ABB9}" type="pres">
      <dgm:prSet presAssocID="{0FE88285-A378-42BC-ABAE-2DEF92BB555A}" presName="aSpace" presStyleCnt="0"/>
      <dgm:spPr/>
    </dgm:pt>
    <dgm:pt modelId="{CBB90BB4-FEE0-4AF4-9460-0C37FC888CB5}" type="pres">
      <dgm:prSet presAssocID="{FC4A0E02-3359-448B-B787-B2BA02A70EF4}" presName="aNode" presStyleLbl="fgAcc1" presStyleIdx="1" presStyleCnt="3" custScaleX="50713" custScaleY="19216" custLinFactNeighborX="-51806" custLinFactNeighborY="-62753">
        <dgm:presLayoutVars>
          <dgm:bulletEnabled val="1"/>
        </dgm:presLayoutVars>
      </dgm:prSet>
      <dgm:spPr/>
      <dgm:t>
        <a:bodyPr/>
        <a:lstStyle/>
        <a:p>
          <a:endParaRPr lang="de-DE"/>
        </a:p>
      </dgm:t>
    </dgm:pt>
    <dgm:pt modelId="{7A33CB83-0DD8-4582-A731-D5D8A3F6E71C}" type="pres">
      <dgm:prSet presAssocID="{FC4A0E02-3359-448B-B787-B2BA02A70EF4}" presName="aSpace" presStyleCnt="0"/>
      <dgm:spPr/>
    </dgm:pt>
    <dgm:pt modelId="{B0A9F3E6-A9DE-44FB-A2E7-75581669051B}" type="pres">
      <dgm:prSet presAssocID="{EC637237-727B-4FC8-AB37-2BE8595B645C}" presName="aNode" presStyleLbl="fgAcc1" presStyleIdx="2" presStyleCnt="3" custScaleX="77628" custScaleY="19216" custLinFactY="-5192" custLinFactNeighborX="-51806" custLinFactNeighborY="-100000">
        <dgm:presLayoutVars>
          <dgm:bulletEnabled val="1"/>
        </dgm:presLayoutVars>
      </dgm:prSet>
      <dgm:spPr/>
      <dgm:t>
        <a:bodyPr/>
        <a:lstStyle/>
        <a:p>
          <a:endParaRPr lang="de-DE"/>
        </a:p>
      </dgm:t>
    </dgm:pt>
    <dgm:pt modelId="{BB5E9891-7041-4779-9B19-9AA967698624}" type="pres">
      <dgm:prSet presAssocID="{EC637237-727B-4FC8-AB37-2BE8595B645C}" presName="aSpace" presStyleCnt="0"/>
      <dgm:spPr/>
    </dgm:pt>
  </dgm:ptLst>
  <dgm:cxnLst>
    <dgm:cxn modelId="{6A838A00-F8BE-4975-8501-07529E2C7016}" srcId="{0595A902-2263-4EB3-AC88-31FB0FA9F569}" destId="{EC637237-727B-4FC8-AB37-2BE8595B645C}" srcOrd="2" destOrd="0" parTransId="{777A2336-B405-489F-8405-98C1F08DB2DC}" sibTransId="{886BA20F-4D69-482D-84DD-AB7593053D2F}"/>
    <dgm:cxn modelId="{EFD82690-E299-45EB-836D-8F749058DC8B}" type="presOf" srcId="{EC637237-727B-4FC8-AB37-2BE8595B645C}" destId="{B0A9F3E6-A9DE-44FB-A2E7-75581669051B}" srcOrd="0" destOrd="0" presId="urn:microsoft.com/office/officeart/2005/8/layout/pyramid2"/>
    <dgm:cxn modelId="{D19E9973-5ED1-4F7A-84FE-841AE7DABE2D}" type="presOf" srcId="{FC4A0E02-3359-448B-B787-B2BA02A70EF4}" destId="{CBB90BB4-FEE0-4AF4-9460-0C37FC888CB5}" srcOrd="0" destOrd="0" presId="urn:microsoft.com/office/officeart/2005/8/layout/pyramid2"/>
    <dgm:cxn modelId="{0BB225CE-5622-446A-A63A-BC62B8C8A414}" srcId="{0595A902-2263-4EB3-AC88-31FB0FA9F569}" destId="{FC4A0E02-3359-448B-B787-B2BA02A70EF4}" srcOrd="1" destOrd="0" parTransId="{03D7BF3E-A831-4F6A-99CE-AEFD44FA4588}" sibTransId="{3E043DCA-F2AC-4BDA-A6DB-E3E75A269F5A}"/>
    <dgm:cxn modelId="{AC13AE56-BBAC-41D1-B84F-5E3866218130}" srcId="{0595A902-2263-4EB3-AC88-31FB0FA9F569}" destId="{0FE88285-A378-42BC-ABAE-2DEF92BB555A}" srcOrd="0" destOrd="0" parTransId="{6F924986-79A5-4B28-A3D1-05188A1EF4E7}" sibTransId="{4897B607-7FB7-4CF5-8495-83221CFE3707}"/>
    <dgm:cxn modelId="{DA7C6267-646D-45D3-92C4-AF678FA7B3B7}" type="presOf" srcId="{0595A902-2263-4EB3-AC88-31FB0FA9F569}" destId="{F50E2518-41B1-4594-9F0A-E45A55528FA0}" srcOrd="0" destOrd="0" presId="urn:microsoft.com/office/officeart/2005/8/layout/pyramid2"/>
    <dgm:cxn modelId="{DC8BBF7A-E082-44E1-B318-9D90843201F7}" type="presOf" srcId="{0FE88285-A378-42BC-ABAE-2DEF92BB555A}" destId="{865DCE89-94DC-497E-8802-C3F3743E9BB6}" srcOrd="0" destOrd="0" presId="urn:microsoft.com/office/officeart/2005/8/layout/pyramid2"/>
    <dgm:cxn modelId="{D3C196E3-18C9-4C1D-AF01-3DD3863E4D80}" type="presParOf" srcId="{F50E2518-41B1-4594-9F0A-E45A55528FA0}" destId="{43DA6956-263D-4070-B147-F625BEDDF425}" srcOrd="0" destOrd="0" presId="urn:microsoft.com/office/officeart/2005/8/layout/pyramid2"/>
    <dgm:cxn modelId="{5DA74B34-D5D9-4DF6-85E2-2795DFE8208B}" type="presParOf" srcId="{F50E2518-41B1-4594-9F0A-E45A55528FA0}" destId="{ED28112B-C4E1-4A4E-A2A5-2BCDDFD903A0}" srcOrd="1" destOrd="0" presId="urn:microsoft.com/office/officeart/2005/8/layout/pyramid2"/>
    <dgm:cxn modelId="{BBE45325-1098-4A26-A7EB-8DF3FACB7B86}" type="presParOf" srcId="{ED28112B-C4E1-4A4E-A2A5-2BCDDFD903A0}" destId="{865DCE89-94DC-497E-8802-C3F3743E9BB6}" srcOrd="0" destOrd="0" presId="urn:microsoft.com/office/officeart/2005/8/layout/pyramid2"/>
    <dgm:cxn modelId="{5C099218-CAF2-4E5D-BFCF-D33FF2EA0CC6}" type="presParOf" srcId="{ED28112B-C4E1-4A4E-A2A5-2BCDDFD903A0}" destId="{DF5D510A-00E9-4111-8C2B-4B256588ABB9}" srcOrd="1" destOrd="0" presId="urn:microsoft.com/office/officeart/2005/8/layout/pyramid2"/>
    <dgm:cxn modelId="{F0986DC7-C005-4307-ACF3-F2DF6077B304}" type="presParOf" srcId="{ED28112B-C4E1-4A4E-A2A5-2BCDDFD903A0}" destId="{CBB90BB4-FEE0-4AF4-9460-0C37FC888CB5}" srcOrd="2" destOrd="0" presId="urn:microsoft.com/office/officeart/2005/8/layout/pyramid2"/>
    <dgm:cxn modelId="{A4FFB9F6-45B2-414D-BE09-E0338D0E4C0B}" type="presParOf" srcId="{ED28112B-C4E1-4A4E-A2A5-2BCDDFD903A0}" destId="{7A33CB83-0DD8-4582-A731-D5D8A3F6E71C}" srcOrd="3" destOrd="0" presId="urn:microsoft.com/office/officeart/2005/8/layout/pyramid2"/>
    <dgm:cxn modelId="{494A4293-D5FE-4BCB-9773-95064AEE6B04}" type="presParOf" srcId="{ED28112B-C4E1-4A4E-A2A5-2BCDDFD903A0}" destId="{B0A9F3E6-A9DE-44FB-A2E7-75581669051B}" srcOrd="4" destOrd="0" presId="urn:microsoft.com/office/officeart/2005/8/layout/pyramid2"/>
    <dgm:cxn modelId="{749271F3-089C-4241-BB92-02B37F5D232E}" type="presParOf" srcId="{ED28112B-C4E1-4A4E-A2A5-2BCDDFD903A0}" destId="{BB5E9891-7041-4779-9B19-9AA967698624}"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73778F6-2885-42C3-97B7-8E6C23599929}" type="doc">
      <dgm:prSet loTypeId="urn:microsoft.com/office/officeart/2005/8/layout/pyramid2" loCatId="pyramid" qsTypeId="urn:microsoft.com/office/officeart/2005/8/quickstyle/simple3" qsCatId="simple" csTypeId="urn:microsoft.com/office/officeart/2005/8/colors/accent1_2" csCatId="accent1" phldr="1"/>
      <dgm:spPr/>
      <dgm:t>
        <a:bodyPr/>
        <a:lstStyle/>
        <a:p>
          <a:endParaRPr lang="de-DE"/>
        </a:p>
      </dgm:t>
    </dgm:pt>
    <dgm:pt modelId="{1A69461D-3417-42BF-A9F6-F4E7D09E1054}">
      <dgm:prSet custT="1"/>
      <dgm:spPr/>
      <dgm:t>
        <a:bodyPr/>
        <a:lstStyle/>
        <a:p>
          <a:pPr rtl="0"/>
          <a:r>
            <a:rPr lang="de-DE" sz="2000" dirty="0"/>
            <a:t>Haltung</a:t>
          </a:r>
        </a:p>
      </dgm:t>
    </dgm:pt>
    <dgm:pt modelId="{B856AF7E-C8D8-45B1-BD70-A541B4500AD0}" type="parTrans" cxnId="{72D13063-F1CD-4341-9298-9D8458C2BC2C}">
      <dgm:prSet/>
      <dgm:spPr/>
      <dgm:t>
        <a:bodyPr/>
        <a:lstStyle/>
        <a:p>
          <a:endParaRPr lang="de-DE"/>
        </a:p>
      </dgm:t>
    </dgm:pt>
    <dgm:pt modelId="{FCF40668-BF01-49E2-9FB9-795A892472CD}" type="sibTrans" cxnId="{72D13063-F1CD-4341-9298-9D8458C2BC2C}">
      <dgm:prSet/>
      <dgm:spPr/>
      <dgm:t>
        <a:bodyPr/>
        <a:lstStyle/>
        <a:p>
          <a:endParaRPr lang="de-DE"/>
        </a:p>
      </dgm:t>
    </dgm:pt>
    <dgm:pt modelId="{2EF0D67E-42CC-4547-B395-6C035EF1461F}">
      <dgm:prSet custT="1"/>
      <dgm:spPr/>
      <dgm:t>
        <a:bodyPr/>
        <a:lstStyle/>
        <a:p>
          <a:pPr rtl="0"/>
          <a:r>
            <a:rPr lang="de-DE" sz="2000" dirty="0"/>
            <a:t>Auftrag und Funktion</a:t>
          </a:r>
        </a:p>
      </dgm:t>
    </dgm:pt>
    <dgm:pt modelId="{EBAA5DCE-84C2-46B8-9F67-7DEADBD33DAD}" type="parTrans" cxnId="{68483258-FD6E-4552-AF8C-A3B1D0B0CF61}">
      <dgm:prSet/>
      <dgm:spPr/>
      <dgm:t>
        <a:bodyPr/>
        <a:lstStyle/>
        <a:p>
          <a:endParaRPr lang="de-DE"/>
        </a:p>
      </dgm:t>
    </dgm:pt>
    <dgm:pt modelId="{A300F9AA-FB23-4821-B2B2-532970EC059C}" type="sibTrans" cxnId="{68483258-FD6E-4552-AF8C-A3B1D0B0CF61}">
      <dgm:prSet/>
      <dgm:spPr/>
      <dgm:t>
        <a:bodyPr/>
        <a:lstStyle/>
        <a:p>
          <a:endParaRPr lang="de-DE"/>
        </a:p>
      </dgm:t>
    </dgm:pt>
    <dgm:pt modelId="{74D749F7-16A9-483A-884E-90CC5AD4D54F}">
      <dgm:prSet custT="1"/>
      <dgm:spPr/>
      <dgm:t>
        <a:bodyPr/>
        <a:lstStyle/>
        <a:p>
          <a:pPr rtl="0"/>
          <a:r>
            <a:rPr lang="de-DE" sz="2000" dirty="0"/>
            <a:t>Säulen der Arbeit</a:t>
          </a:r>
        </a:p>
      </dgm:t>
    </dgm:pt>
    <dgm:pt modelId="{D0F91B7F-91B3-4C16-BD9A-B82AF793CF86}" type="parTrans" cxnId="{7B5D900C-C64C-4DA7-AAFC-957D0DB31AAE}">
      <dgm:prSet/>
      <dgm:spPr/>
      <dgm:t>
        <a:bodyPr/>
        <a:lstStyle/>
        <a:p>
          <a:endParaRPr lang="de-DE"/>
        </a:p>
      </dgm:t>
    </dgm:pt>
    <dgm:pt modelId="{11038DAB-4B9B-42CF-B2A4-4183EF88597B}" type="sibTrans" cxnId="{7B5D900C-C64C-4DA7-AAFC-957D0DB31AAE}">
      <dgm:prSet/>
      <dgm:spPr/>
      <dgm:t>
        <a:bodyPr/>
        <a:lstStyle/>
        <a:p>
          <a:endParaRPr lang="de-DE"/>
        </a:p>
      </dgm:t>
    </dgm:pt>
    <dgm:pt modelId="{5CBD83BA-07D5-4358-82F6-666462896CE2}">
      <dgm:prSet custT="1"/>
      <dgm:spPr/>
      <dgm:t>
        <a:bodyPr/>
        <a:lstStyle/>
        <a:p>
          <a:pPr rtl="0"/>
          <a:r>
            <a:rPr lang="de-DE" sz="1800" dirty="0"/>
            <a:t>Werte, Prinzipien, Maßnahmen</a:t>
          </a:r>
        </a:p>
      </dgm:t>
    </dgm:pt>
    <dgm:pt modelId="{EB6663BE-9E96-4A13-9561-9E3617B4CEAF}" type="parTrans" cxnId="{6DF49EDC-B2D8-41AC-BB82-C99D44EE9C66}">
      <dgm:prSet/>
      <dgm:spPr/>
      <dgm:t>
        <a:bodyPr/>
        <a:lstStyle/>
        <a:p>
          <a:endParaRPr lang="de-DE"/>
        </a:p>
      </dgm:t>
    </dgm:pt>
    <dgm:pt modelId="{9B883DD3-900D-4857-A6E6-48DD61D095CC}" type="sibTrans" cxnId="{6DF49EDC-B2D8-41AC-BB82-C99D44EE9C66}">
      <dgm:prSet/>
      <dgm:spPr/>
      <dgm:t>
        <a:bodyPr/>
        <a:lstStyle/>
        <a:p>
          <a:endParaRPr lang="de-DE"/>
        </a:p>
      </dgm:t>
    </dgm:pt>
    <dgm:pt modelId="{F551050E-0662-40F6-876E-01F75DA8692F}" type="pres">
      <dgm:prSet presAssocID="{F73778F6-2885-42C3-97B7-8E6C23599929}" presName="compositeShape" presStyleCnt="0">
        <dgm:presLayoutVars>
          <dgm:dir/>
          <dgm:resizeHandles/>
        </dgm:presLayoutVars>
      </dgm:prSet>
      <dgm:spPr/>
      <dgm:t>
        <a:bodyPr/>
        <a:lstStyle/>
        <a:p>
          <a:endParaRPr lang="de-DE"/>
        </a:p>
      </dgm:t>
    </dgm:pt>
    <dgm:pt modelId="{0A841FB6-1526-411B-9E9A-D707FE15469A}" type="pres">
      <dgm:prSet presAssocID="{F73778F6-2885-42C3-97B7-8E6C23599929}" presName="pyramid" presStyleLbl="node1" presStyleIdx="0" presStyleCnt="1" custScaleX="165000" custScaleY="97110" custLinFactNeighborX="0" custLinFactNeighborY="-7464"/>
      <dgm:spPr/>
    </dgm:pt>
    <dgm:pt modelId="{A944E9E7-0C00-4BD4-A29F-F2A895A82F82}" type="pres">
      <dgm:prSet presAssocID="{F73778F6-2885-42C3-97B7-8E6C23599929}" presName="theList" presStyleCnt="0"/>
      <dgm:spPr/>
    </dgm:pt>
    <dgm:pt modelId="{E6BA33C7-A43B-4C26-890F-0C86236A518C}" type="pres">
      <dgm:prSet presAssocID="{1A69461D-3417-42BF-A9F6-F4E7D09E1054}" presName="aNode" presStyleLbl="fgAcc1" presStyleIdx="0" presStyleCnt="4" custAng="10800000" custFlipVert="1" custScaleX="51115" custScaleY="41755" custLinFactY="19669" custLinFactNeighborX="-50000" custLinFactNeighborY="100000">
        <dgm:presLayoutVars>
          <dgm:bulletEnabled val="1"/>
        </dgm:presLayoutVars>
      </dgm:prSet>
      <dgm:spPr/>
      <dgm:t>
        <a:bodyPr/>
        <a:lstStyle/>
        <a:p>
          <a:endParaRPr lang="de-DE"/>
        </a:p>
      </dgm:t>
    </dgm:pt>
    <dgm:pt modelId="{354E8D20-3360-49A0-9553-55ACC69E3AC0}" type="pres">
      <dgm:prSet presAssocID="{1A69461D-3417-42BF-A9F6-F4E7D09E1054}" presName="aSpace" presStyleCnt="0"/>
      <dgm:spPr/>
    </dgm:pt>
    <dgm:pt modelId="{4E3C829D-3295-455E-BB1A-6A3C49A4FA23}" type="pres">
      <dgm:prSet presAssocID="{2EF0D67E-42CC-4547-B395-6C035EF1461F}" presName="aNode" presStyleLbl="fgAcc1" presStyleIdx="1" presStyleCnt="4" custScaleX="75234" custScaleY="48345" custLinFactY="15003" custLinFactNeighborX="-50000" custLinFactNeighborY="100000">
        <dgm:presLayoutVars>
          <dgm:bulletEnabled val="1"/>
        </dgm:presLayoutVars>
      </dgm:prSet>
      <dgm:spPr/>
      <dgm:t>
        <a:bodyPr/>
        <a:lstStyle/>
        <a:p>
          <a:endParaRPr lang="de-DE"/>
        </a:p>
      </dgm:t>
    </dgm:pt>
    <dgm:pt modelId="{582415E2-309A-4B34-A291-9254527C8144}" type="pres">
      <dgm:prSet presAssocID="{2EF0D67E-42CC-4547-B395-6C035EF1461F}" presName="aSpace" presStyleCnt="0"/>
      <dgm:spPr/>
    </dgm:pt>
    <dgm:pt modelId="{D2E1C36A-7339-48FC-B7A4-87A944B469D0}" type="pres">
      <dgm:prSet presAssocID="{74D749F7-16A9-483A-884E-90CC5AD4D54F}" presName="aNode" presStyleLbl="fgAcc1" presStyleIdx="2" presStyleCnt="4" custScaleX="107693" custScaleY="45782" custLinFactY="12011" custLinFactNeighborX="-50000" custLinFactNeighborY="100000">
        <dgm:presLayoutVars>
          <dgm:bulletEnabled val="1"/>
        </dgm:presLayoutVars>
      </dgm:prSet>
      <dgm:spPr/>
      <dgm:t>
        <a:bodyPr/>
        <a:lstStyle/>
        <a:p>
          <a:endParaRPr lang="de-DE"/>
        </a:p>
      </dgm:t>
    </dgm:pt>
    <dgm:pt modelId="{BE321865-A6A4-42B7-806C-500A58CB5D7D}" type="pres">
      <dgm:prSet presAssocID="{74D749F7-16A9-483A-884E-90CC5AD4D54F}" presName="aSpace" presStyleCnt="0"/>
      <dgm:spPr/>
    </dgm:pt>
    <dgm:pt modelId="{60660AEE-05A2-4C76-9C6F-98EC0E51134C}" type="pres">
      <dgm:prSet presAssocID="{5CBD83BA-07D5-4358-82F6-666462896CE2}" presName="aNode" presStyleLbl="fgAcc1" presStyleIdx="3" presStyleCnt="4" custScaleX="138463" custScaleY="45515" custLinFactY="11582" custLinFactNeighborX="-50000" custLinFactNeighborY="100000">
        <dgm:presLayoutVars>
          <dgm:bulletEnabled val="1"/>
        </dgm:presLayoutVars>
      </dgm:prSet>
      <dgm:spPr/>
      <dgm:t>
        <a:bodyPr/>
        <a:lstStyle/>
        <a:p>
          <a:endParaRPr lang="de-DE"/>
        </a:p>
      </dgm:t>
    </dgm:pt>
    <dgm:pt modelId="{C62A8114-F75B-4EEE-985C-570533CAEE60}" type="pres">
      <dgm:prSet presAssocID="{5CBD83BA-07D5-4358-82F6-666462896CE2}" presName="aSpace" presStyleCnt="0"/>
      <dgm:spPr/>
    </dgm:pt>
  </dgm:ptLst>
  <dgm:cxnLst>
    <dgm:cxn modelId="{68483258-FD6E-4552-AF8C-A3B1D0B0CF61}" srcId="{F73778F6-2885-42C3-97B7-8E6C23599929}" destId="{2EF0D67E-42CC-4547-B395-6C035EF1461F}" srcOrd="1" destOrd="0" parTransId="{EBAA5DCE-84C2-46B8-9F67-7DEADBD33DAD}" sibTransId="{A300F9AA-FB23-4821-B2B2-532970EC059C}"/>
    <dgm:cxn modelId="{245753EE-14BE-40A1-9873-6D2D8DB33896}" type="presOf" srcId="{5CBD83BA-07D5-4358-82F6-666462896CE2}" destId="{60660AEE-05A2-4C76-9C6F-98EC0E51134C}" srcOrd="0" destOrd="0" presId="urn:microsoft.com/office/officeart/2005/8/layout/pyramid2"/>
    <dgm:cxn modelId="{6DF49EDC-B2D8-41AC-BB82-C99D44EE9C66}" srcId="{F73778F6-2885-42C3-97B7-8E6C23599929}" destId="{5CBD83BA-07D5-4358-82F6-666462896CE2}" srcOrd="3" destOrd="0" parTransId="{EB6663BE-9E96-4A13-9561-9E3617B4CEAF}" sibTransId="{9B883DD3-900D-4857-A6E6-48DD61D095CC}"/>
    <dgm:cxn modelId="{21E46A85-8CF9-4016-BA1D-64ED5981F0E9}" type="presOf" srcId="{1A69461D-3417-42BF-A9F6-F4E7D09E1054}" destId="{E6BA33C7-A43B-4C26-890F-0C86236A518C}" srcOrd="0" destOrd="0" presId="urn:microsoft.com/office/officeart/2005/8/layout/pyramid2"/>
    <dgm:cxn modelId="{72D13063-F1CD-4341-9298-9D8458C2BC2C}" srcId="{F73778F6-2885-42C3-97B7-8E6C23599929}" destId="{1A69461D-3417-42BF-A9F6-F4E7D09E1054}" srcOrd="0" destOrd="0" parTransId="{B856AF7E-C8D8-45B1-BD70-A541B4500AD0}" sibTransId="{FCF40668-BF01-49E2-9FB9-795A892472CD}"/>
    <dgm:cxn modelId="{7B5D900C-C64C-4DA7-AAFC-957D0DB31AAE}" srcId="{F73778F6-2885-42C3-97B7-8E6C23599929}" destId="{74D749F7-16A9-483A-884E-90CC5AD4D54F}" srcOrd="2" destOrd="0" parTransId="{D0F91B7F-91B3-4C16-BD9A-B82AF793CF86}" sibTransId="{11038DAB-4B9B-42CF-B2A4-4183EF88597B}"/>
    <dgm:cxn modelId="{A0724E90-D9C8-4557-A8CB-BC4E90774E14}" type="presOf" srcId="{F73778F6-2885-42C3-97B7-8E6C23599929}" destId="{F551050E-0662-40F6-876E-01F75DA8692F}" srcOrd="0" destOrd="0" presId="urn:microsoft.com/office/officeart/2005/8/layout/pyramid2"/>
    <dgm:cxn modelId="{52960973-AFAB-4F18-97DF-4EEC5E713635}" type="presOf" srcId="{2EF0D67E-42CC-4547-B395-6C035EF1461F}" destId="{4E3C829D-3295-455E-BB1A-6A3C49A4FA23}" srcOrd="0" destOrd="0" presId="urn:microsoft.com/office/officeart/2005/8/layout/pyramid2"/>
    <dgm:cxn modelId="{ED2EDD2E-CFBB-4374-8543-0BFDFF5CA88C}" type="presOf" srcId="{74D749F7-16A9-483A-884E-90CC5AD4D54F}" destId="{D2E1C36A-7339-48FC-B7A4-87A944B469D0}" srcOrd="0" destOrd="0" presId="urn:microsoft.com/office/officeart/2005/8/layout/pyramid2"/>
    <dgm:cxn modelId="{42170689-A95B-4DBC-8B21-0FADCF3E9F85}" type="presParOf" srcId="{F551050E-0662-40F6-876E-01F75DA8692F}" destId="{0A841FB6-1526-411B-9E9A-D707FE15469A}" srcOrd="0" destOrd="0" presId="urn:microsoft.com/office/officeart/2005/8/layout/pyramid2"/>
    <dgm:cxn modelId="{94F5B3A7-FA7D-4C4D-AC98-0C6F225CD3DF}" type="presParOf" srcId="{F551050E-0662-40F6-876E-01F75DA8692F}" destId="{A944E9E7-0C00-4BD4-A29F-F2A895A82F82}" srcOrd="1" destOrd="0" presId="urn:microsoft.com/office/officeart/2005/8/layout/pyramid2"/>
    <dgm:cxn modelId="{E32141D1-1C55-4833-AC07-11135A2D93DC}" type="presParOf" srcId="{A944E9E7-0C00-4BD4-A29F-F2A895A82F82}" destId="{E6BA33C7-A43B-4C26-890F-0C86236A518C}" srcOrd="0" destOrd="0" presId="urn:microsoft.com/office/officeart/2005/8/layout/pyramid2"/>
    <dgm:cxn modelId="{78565882-A5F5-4042-A377-FE802C4E5750}" type="presParOf" srcId="{A944E9E7-0C00-4BD4-A29F-F2A895A82F82}" destId="{354E8D20-3360-49A0-9553-55ACC69E3AC0}" srcOrd="1" destOrd="0" presId="urn:microsoft.com/office/officeart/2005/8/layout/pyramid2"/>
    <dgm:cxn modelId="{AA329C50-3A57-4566-8C1F-7E34C2495BD7}" type="presParOf" srcId="{A944E9E7-0C00-4BD4-A29F-F2A895A82F82}" destId="{4E3C829D-3295-455E-BB1A-6A3C49A4FA23}" srcOrd="2" destOrd="0" presId="urn:microsoft.com/office/officeart/2005/8/layout/pyramid2"/>
    <dgm:cxn modelId="{F7D0E39E-39BA-40DD-9619-6C074FEB8495}" type="presParOf" srcId="{A944E9E7-0C00-4BD4-A29F-F2A895A82F82}" destId="{582415E2-309A-4B34-A291-9254527C8144}" srcOrd="3" destOrd="0" presId="urn:microsoft.com/office/officeart/2005/8/layout/pyramid2"/>
    <dgm:cxn modelId="{2EE4DCC8-BF75-40EA-A383-8CC4F1E4431A}" type="presParOf" srcId="{A944E9E7-0C00-4BD4-A29F-F2A895A82F82}" destId="{D2E1C36A-7339-48FC-B7A4-87A944B469D0}" srcOrd="4" destOrd="0" presId="urn:microsoft.com/office/officeart/2005/8/layout/pyramid2"/>
    <dgm:cxn modelId="{0B9CA637-F0AF-48D8-952F-02A8A376D033}" type="presParOf" srcId="{A944E9E7-0C00-4BD4-A29F-F2A895A82F82}" destId="{BE321865-A6A4-42B7-806C-500A58CB5D7D}" srcOrd="5" destOrd="0" presId="urn:microsoft.com/office/officeart/2005/8/layout/pyramid2"/>
    <dgm:cxn modelId="{F766A060-2BCC-46E1-96F1-93E15F7C3D03}" type="presParOf" srcId="{A944E9E7-0C00-4BD4-A29F-F2A895A82F82}" destId="{60660AEE-05A2-4C76-9C6F-98EC0E51134C}" srcOrd="6" destOrd="0" presId="urn:microsoft.com/office/officeart/2005/8/layout/pyramid2"/>
    <dgm:cxn modelId="{59642D05-CCBE-4884-9680-90F1E4F39DCA}" type="presParOf" srcId="{A944E9E7-0C00-4BD4-A29F-F2A895A82F82}" destId="{C62A8114-F75B-4EEE-985C-570533CAEE60}"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DA6956-263D-4070-B147-F625BEDDF425}">
      <dsp:nvSpPr>
        <dsp:cNvPr id="0" name=""/>
        <dsp:cNvSpPr/>
      </dsp:nvSpPr>
      <dsp:spPr>
        <a:xfrm>
          <a:off x="-9" y="0"/>
          <a:ext cx="8219274" cy="5649491"/>
        </a:xfrm>
        <a:prstGeom prst="triangle">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sp>
    <dsp:sp modelId="{865DCE89-94DC-497E-8802-C3F3743E9BB6}">
      <dsp:nvSpPr>
        <dsp:cNvPr id="0" name=""/>
        <dsp:cNvSpPr/>
      </dsp:nvSpPr>
      <dsp:spPr>
        <a:xfrm>
          <a:off x="3394711" y="532069"/>
          <a:ext cx="1404567" cy="1052116"/>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de-DE" sz="2500" kern="1200" dirty="0"/>
            <a:t>Haltung</a:t>
          </a:r>
        </a:p>
      </dsp:txBody>
      <dsp:txXfrm>
        <a:off x="3446071" y="583429"/>
        <a:ext cx="1301847" cy="9493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DA6956-263D-4070-B147-F625BEDDF425}">
      <dsp:nvSpPr>
        <dsp:cNvPr id="0" name=""/>
        <dsp:cNvSpPr/>
      </dsp:nvSpPr>
      <dsp:spPr>
        <a:xfrm>
          <a:off x="-74624" y="0"/>
          <a:ext cx="2247825" cy="1545035"/>
        </a:xfrm>
        <a:prstGeom prst="triangle">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sp>
    <dsp:sp modelId="{865DCE89-94DC-497E-8802-C3F3743E9BB6}">
      <dsp:nvSpPr>
        <dsp:cNvPr id="0" name=""/>
        <dsp:cNvSpPr/>
      </dsp:nvSpPr>
      <dsp:spPr>
        <a:xfrm>
          <a:off x="853771" y="145511"/>
          <a:ext cx="384124" cy="287734"/>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de-DE" sz="600" kern="1200" dirty="0"/>
            <a:t>Haltung</a:t>
          </a:r>
        </a:p>
      </dsp:txBody>
      <dsp:txXfrm>
        <a:off x="867817" y="159557"/>
        <a:ext cx="356032" cy="2596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DA6956-263D-4070-B147-F625BEDDF425}">
      <dsp:nvSpPr>
        <dsp:cNvPr id="0" name=""/>
        <dsp:cNvSpPr/>
      </dsp:nvSpPr>
      <dsp:spPr>
        <a:xfrm>
          <a:off x="-52153" y="0"/>
          <a:ext cx="7665147" cy="6470935"/>
        </a:xfrm>
        <a:prstGeom prst="triangle">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sp>
    <dsp:sp modelId="{865DCE89-94DC-497E-8802-C3F3743E9BB6}">
      <dsp:nvSpPr>
        <dsp:cNvPr id="0" name=""/>
        <dsp:cNvSpPr/>
      </dsp:nvSpPr>
      <dsp:spPr>
        <a:xfrm>
          <a:off x="3120986" y="652399"/>
          <a:ext cx="1271506" cy="667127"/>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de-DE" sz="2300" kern="1200" dirty="0"/>
            <a:t>Haltung</a:t>
          </a:r>
        </a:p>
      </dsp:txBody>
      <dsp:txXfrm>
        <a:off x="3153552" y="684965"/>
        <a:ext cx="1206374" cy="601995"/>
      </dsp:txXfrm>
    </dsp:sp>
    <dsp:sp modelId="{CBB90BB4-FEE0-4AF4-9460-0C37FC888CB5}">
      <dsp:nvSpPr>
        <dsp:cNvPr id="0" name=""/>
        <dsp:cNvSpPr/>
      </dsp:nvSpPr>
      <dsp:spPr>
        <a:xfrm>
          <a:off x="2880312" y="1502370"/>
          <a:ext cx="1829152" cy="994764"/>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de-DE" sz="2300" kern="1200" dirty="0"/>
            <a:t>Auftrag und Funktion</a:t>
          </a:r>
        </a:p>
      </dsp:txBody>
      <dsp:txXfrm>
        <a:off x="2928872" y="1550930"/>
        <a:ext cx="1732032" cy="89764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DA6956-263D-4070-B147-F625BEDDF425}">
      <dsp:nvSpPr>
        <dsp:cNvPr id="0" name=""/>
        <dsp:cNvSpPr/>
      </dsp:nvSpPr>
      <dsp:spPr>
        <a:xfrm>
          <a:off x="-3013" y="0"/>
          <a:ext cx="1950243" cy="1646400"/>
        </a:xfrm>
        <a:prstGeom prst="triangle">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sp>
    <dsp:sp modelId="{865DCE89-94DC-497E-8802-C3F3743E9BB6}">
      <dsp:nvSpPr>
        <dsp:cNvPr id="0" name=""/>
        <dsp:cNvSpPr/>
      </dsp:nvSpPr>
      <dsp:spPr>
        <a:xfrm>
          <a:off x="804328" y="165990"/>
          <a:ext cx="323509" cy="169737"/>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de-DE" sz="500" kern="1200" dirty="0"/>
            <a:t>Haltung</a:t>
          </a:r>
        </a:p>
      </dsp:txBody>
      <dsp:txXfrm>
        <a:off x="812614" y="174276"/>
        <a:ext cx="306937" cy="153165"/>
      </dsp:txXfrm>
    </dsp:sp>
    <dsp:sp modelId="{CBB90BB4-FEE0-4AF4-9460-0C37FC888CB5}">
      <dsp:nvSpPr>
        <dsp:cNvPr id="0" name=""/>
        <dsp:cNvSpPr/>
      </dsp:nvSpPr>
      <dsp:spPr>
        <a:xfrm>
          <a:off x="743093" y="382247"/>
          <a:ext cx="465391" cy="253097"/>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de-DE" sz="500" kern="1200" dirty="0"/>
            <a:t>Auftrag und Funktion</a:t>
          </a:r>
        </a:p>
      </dsp:txBody>
      <dsp:txXfrm>
        <a:off x="755448" y="394602"/>
        <a:ext cx="440681" cy="22838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DA6956-263D-4070-B147-F625BEDDF425}">
      <dsp:nvSpPr>
        <dsp:cNvPr id="0" name=""/>
        <dsp:cNvSpPr/>
      </dsp:nvSpPr>
      <dsp:spPr>
        <a:xfrm>
          <a:off x="-3013" y="0"/>
          <a:ext cx="1950243" cy="1646400"/>
        </a:xfrm>
        <a:prstGeom prst="triangle">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sp>
    <dsp:sp modelId="{865DCE89-94DC-497E-8802-C3F3743E9BB6}">
      <dsp:nvSpPr>
        <dsp:cNvPr id="0" name=""/>
        <dsp:cNvSpPr/>
      </dsp:nvSpPr>
      <dsp:spPr>
        <a:xfrm>
          <a:off x="804328" y="165990"/>
          <a:ext cx="323509" cy="169737"/>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de-DE" sz="500" kern="1200" dirty="0"/>
            <a:t>Haltung</a:t>
          </a:r>
        </a:p>
      </dsp:txBody>
      <dsp:txXfrm>
        <a:off x="812614" y="174276"/>
        <a:ext cx="306937" cy="153165"/>
      </dsp:txXfrm>
    </dsp:sp>
    <dsp:sp modelId="{CBB90BB4-FEE0-4AF4-9460-0C37FC888CB5}">
      <dsp:nvSpPr>
        <dsp:cNvPr id="0" name=""/>
        <dsp:cNvSpPr/>
      </dsp:nvSpPr>
      <dsp:spPr>
        <a:xfrm>
          <a:off x="743093" y="382247"/>
          <a:ext cx="465391" cy="253097"/>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de-DE" sz="500" kern="1200" dirty="0"/>
            <a:t>Auftrag und Funktion</a:t>
          </a:r>
        </a:p>
      </dsp:txBody>
      <dsp:txXfrm>
        <a:off x="755448" y="394602"/>
        <a:ext cx="440681" cy="22838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E0D14E-C24A-4F7F-8BAC-23CE35609B1E}">
      <dsp:nvSpPr>
        <dsp:cNvPr id="0" name=""/>
        <dsp:cNvSpPr/>
      </dsp:nvSpPr>
      <dsp:spPr>
        <a:xfrm>
          <a:off x="2700441" y="378861"/>
          <a:ext cx="2708829" cy="2708829"/>
        </a:xfrm>
        <a:prstGeom prst="gear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endParaRPr lang="de-DE" sz="1900" kern="1200" dirty="0"/>
        </a:p>
        <a:p>
          <a:pPr lvl="0" algn="ctr" defTabSz="844550">
            <a:lnSpc>
              <a:spcPct val="90000"/>
            </a:lnSpc>
            <a:spcBef>
              <a:spcPct val="0"/>
            </a:spcBef>
            <a:spcAft>
              <a:spcPct val="35000"/>
            </a:spcAft>
          </a:pPr>
          <a:endParaRPr lang="de-DE" sz="1900" kern="1200" dirty="0"/>
        </a:p>
        <a:p>
          <a:pPr lvl="0" algn="ctr" defTabSz="844550">
            <a:lnSpc>
              <a:spcPct val="90000"/>
            </a:lnSpc>
            <a:spcBef>
              <a:spcPct val="0"/>
            </a:spcBef>
            <a:spcAft>
              <a:spcPct val="35000"/>
            </a:spcAft>
          </a:pPr>
          <a:endParaRPr lang="de-DE" sz="1900" kern="1200" dirty="0"/>
        </a:p>
        <a:p>
          <a:pPr lvl="0" algn="ctr" defTabSz="844550">
            <a:lnSpc>
              <a:spcPct val="90000"/>
            </a:lnSpc>
            <a:spcBef>
              <a:spcPct val="0"/>
            </a:spcBef>
            <a:spcAft>
              <a:spcPct val="35000"/>
            </a:spcAft>
          </a:pPr>
          <a:r>
            <a:rPr lang="de-DE" sz="1900" kern="1200" dirty="0"/>
            <a:t>Jetzt</a:t>
          </a:r>
        </a:p>
      </dsp:txBody>
      <dsp:txXfrm>
        <a:off x="3245036" y="1013391"/>
        <a:ext cx="1619639" cy="1392394"/>
      </dsp:txXfrm>
    </dsp:sp>
    <dsp:sp modelId="{FF291141-6489-44A9-84B3-38F9E0C51084}">
      <dsp:nvSpPr>
        <dsp:cNvPr id="0" name=""/>
        <dsp:cNvSpPr/>
      </dsp:nvSpPr>
      <dsp:spPr>
        <a:xfrm>
          <a:off x="5482945" y="643046"/>
          <a:ext cx="1970057" cy="1970057"/>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de-DE" sz="1900" kern="1200" dirty="0"/>
            <a:t>Nachher</a:t>
          </a:r>
        </a:p>
      </dsp:txBody>
      <dsp:txXfrm>
        <a:off x="5978913" y="1142011"/>
        <a:ext cx="978121" cy="972127"/>
      </dsp:txXfrm>
    </dsp:sp>
    <dsp:sp modelId="{2FAB0696-871B-499D-9EF1-F1EDD4F03932}">
      <dsp:nvSpPr>
        <dsp:cNvPr id="0" name=""/>
        <dsp:cNvSpPr/>
      </dsp:nvSpPr>
      <dsp:spPr>
        <a:xfrm rot="20700000">
          <a:off x="486304" y="821565"/>
          <a:ext cx="1930254" cy="1930254"/>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de-DE" sz="1900" kern="1200" dirty="0"/>
            <a:t>Vorher</a:t>
          </a:r>
        </a:p>
      </dsp:txBody>
      <dsp:txXfrm rot="-20700000">
        <a:off x="909666" y="1244926"/>
        <a:ext cx="1083531" cy="1083531"/>
      </dsp:txXfrm>
    </dsp:sp>
    <dsp:sp modelId="{9B401233-7DE5-49D0-B483-EDD4DA2C5CC7}">
      <dsp:nvSpPr>
        <dsp:cNvPr id="0" name=""/>
        <dsp:cNvSpPr/>
      </dsp:nvSpPr>
      <dsp:spPr>
        <a:xfrm>
          <a:off x="4405540" y="-60395"/>
          <a:ext cx="3467301" cy="3467301"/>
        </a:xfrm>
        <a:prstGeom prst="circularArrow">
          <a:avLst>
            <a:gd name="adj1" fmla="val 4687"/>
            <a:gd name="adj2" fmla="val 299029"/>
            <a:gd name="adj3" fmla="val 2531229"/>
            <a:gd name="adj4" fmla="val 15829201"/>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87BDC15-4498-4042-A3FA-B1946BA0430B}">
      <dsp:nvSpPr>
        <dsp:cNvPr id="0" name=""/>
        <dsp:cNvSpPr/>
      </dsp:nvSpPr>
      <dsp:spPr>
        <a:xfrm rot="2051406">
          <a:off x="2372675" y="94510"/>
          <a:ext cx="2519211" cy="2519211"/>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96895D6-323B-4563-80D7-F8CA68A8D9AE}">
      <dsp:nvSpPr>
        <dsp:cNvPr id="0" name=""/>
        <dsp:cNvSpPr/>
      </dsp:nvSpPr>
      <dsp:spPr>
        <a:xfrm>
          <a:off x="154373" y="394706"/>
          <a:ext cx="2716216" cy="2716216"/>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841FB6-1526-411B-9E9A-D707FE15469A}">
      <dsp:nvSpPr>
        <dsp:cNvPr id="0" name=""/>
        <dsp:cNvSpPr/>
      </dsp:nvSpPr>
      <dsp:spPr>
        <a:xfrm>
          <a:off x="-702077" y="0"/>
          <a:ext cx="8316923" cy="4894887"/>
        </a:xfrm>
        <a:prstGeom prst="triangl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E6BA33C7-A43B-4C26-890F-0C86236A518C}">
      <dsp:nvSpPr>
        <dsp:cNvPr id="0" name=""/>
        <dsp:cNvSpPr/>
      </dsp:nvSpPr>
      <dsp:spPr>
        <a:xfrm rot="10800000" flipV="1">
          <a:off x="2808319" y="792088"/>
          <a:ext cx="1349599" cy="502241"/>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de-DE" sz="2000" kern="1200" dirty="0"/>
            <a:t>Haltung</a:t>
          </a:r>
        </a:p>
      </dsp:txBody>
      <dsp:txXfrm rot="-10800000">
        <a:off x="2832836" y="816605"/>
        <a:ext cx="1300565" cy="453207"/>
      </dsp:txXfrm>
    </dsp:sp>
    <dsp:sp modelId="{4E3C829D-3295-455E-BB1A-6A3C49A4FA23}">
      <dsp:nvSpPr>
        <dsp:cNvPr id="0" name=""/>
        <dsp:cNvSpPr/>
      </dsp:nvSpPr>
      <dsp:spPr>
        <a:xfrm>
          <a:off x="2304250" y="1368154"/>
          <a:ext cx="2287622" cy="759471"/>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de-DE" sz="2000" kern="1200" dirty="0"/>
            <a:t>Auftrag und Funktion</a:t>
          </a:r>
        </a:p>
      </dsp:txBody>
      <dsp:txXfrm>
        <a:off x="2341324" y="1405228"/>
        <a:ext cx="2213474" cy="685323"/>
      </dsp:txXfrm>
    </dsp:sp>
    <dsp:sp modelId="{D2E1C36A-7339-48FC-B7A4-87A944B469D0}">
      <dsp:nvSpPr>
        <dsp:cNvPr id="0" name=""/>
        <dsp:cNvSpPr/>
      </dsp:nvSpPr>
      <dsp:spPr>
        <a:xfrm>
          <a:off x="1944210" y="2232242"/>
          <a:ext cx="3073491" cy="622005"/>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de-DE" sz="2000" kern="1200" dirty="0"/>
            <a:t>Säulen der Arbeit</a:t>
          </a:r>
        </a:p>
      </dsp:txBody>
      <dsp:txXfrm>
        <a:off x="1974574" y="2262606"/>
        <a:ext cx="3012763" cy="56127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DA6956-263D-4070-B147-F625BEDDF425}">
      <dsp:nvSpPr>
        <dsp:cNvPr id="0" name=""/>
        <dsp:cNvSpPr/>
      </dsp:nvSpPr>
      <dsp:spPr>
        <a:xfrm>
          <a:off x="-25728" y="0"/>
          <a:ext cx="1779648" cy="1502384"/>
        </a:xfrm>
        <a:prstGeom prst="triangle">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sp>
    <dsp:sp modelId="{865DCE89-94DC-497E-8802-C3F3743E9BB6}">
      <dsp:nvSpPr>
        <dsp:cNvPr id="0" name=""/>
        <dsp:cNvSpPr/>
      </dsp:nvSpPr>
      <dsp:spPr>
        <a:xfrm>
          <a:off x="699820" y="231152"/>
          <a:ext cx="295210" cy="154889"/>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de-DE" sz="500" kern="1200" dirty="0"/>
            <a:t>Haltung</a:t>
          </a:r>
        </a:p>
      </dsp:txBody>
      <dsp:txXfrm>
        <a:off x="707381" y="238713"/>
        <a:ext cx="280088" cy="139767"/>
      </dsp:txXfrm>
    </dsp:sp>
    <dsp:sp modelId="{CBB90BB4-FEE0-4AF4-9460-0C37FC888CB5}">
      <dsp:nvSpPr>
        <dsp:cNvPr id="0" name=""/>
        <dsp:cNvSpPr/>
      </dsp:nvSpPr>
      <dsp:spPr>
        <a:xfrm>
          <a:off x="598840" y="428280"/>
          <a:ext cx="495237" cy="230958"/>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de-DE" sz="500" kern="1200" dirty="0"/>
            <a:t>Auftrag und Funktion</a:t>
          </a:r>
        </a:p>
      </dsp:txBody>
      <dsp:txXfrm>
        <a:off x="610114" y="439554"/>
        <a:ext cx="472689" cy="208410"/>
      </dsp:txXfrm>
    </dsp:sp>
    <dsp:sp modelId="{B0A9F3E6-A9DE-44FB-A2E7-75581669051B}">
      <dsp:nvSpPr>
        <dsp:cNvPr id="0" name=""/>
        <dsp:cNvSpPr/>
      </dsp:nvSpPr>
      <dsp:spPr>
        <a:xfrm>
          <a:off x="467421" y="691114"/>
          <a:ext cx="758075" cy="230958"/>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r>
            <a:rPr lang="de-DE" sz="500" kern="1200" dirty="0"/>
            <a:t>Säulen der Arbeit</a:t>
          </a:r>
        </a:p>
      </dsp:txBody>
      <dsp:txXfrm>
        <a:off x="478695" y="702388"/>
        <a:ext cx="735527" cy="20841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841FB6-1526-411B-9E9A-D707FE15469A}">
      <dsp:nvSpPr>
        <dsp:cNvPr id="0" name=""/>
        <dsp:cNvSpPr/>
      </dsp:nvSpPr>
      <dsp:spPr>
        <a:xfrm>
          <a:off x="-702077" y="0"/>
          <a:ext cx="8316923" cy="4894887"/>
        </a:xfrm>
        <a:prstGeom prst="triangl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E6BA33C7-A43B-4C26-890F-0C86236A518C}">
      <dsp:nvSpPr>
        <dsp:cNvPr id="0" name=""/>
        <dsp:cNvSpPr/>
      </dsp:nvSpPr>
      <dsp:spPr>
        <a:xfrm rot="10800000" flipV="1">
          <a:off x="2619027" y="1064747"/>
          <a:ext cx="1674713" cy="727596"/>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de-DE" sz="2000" kern="1200" dirty="0"/>
            <a:t>Haltung</a:t>
          </a:r>
        </a:p>
      </dsp:txBody>
      <dsp:txXfrm rot="-10800000">
        <a:off x="2654545" y="1100265"/>
        <a:ext cx="1603677" cy="656560"/>
      </dsp:txXfrm>
    </dsp:sp>
    <dsp:sp modelId="{4E3C829D-3295-455E-BB1A-6A3C49A4FA23}">
      <dsp:nvSpPr>
        <dsp:cNvPr id="0" name=""/>
        <dsp:cNvSpPr/>
      </dsp:nvSpPr>
      <dsp:spPr>
        <a:xfrm>
          <a:off x="2223914" y="1928854"/>
          <a:ext cx="2464939" cy="842429"/>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de-DE" sz="2000" kern="1200" dirty="0"/>
            <a:t>Auftrag und Funktion</a:t>
          </a:r>
        </a:p>
      </dsp:txBody>
      <dsp:txXfrm>
        <a:off x="2265038" y="1969978"/>
        <a:ext cx="2382691" cy="760181"/>
      </dsp:txXfrm>
    </dsp:sp>
    <dsp:sp modelId="{D2E1C36A-7339-48FC-B7A4-87A944B469D0}">
      <dsp:nvSpPr>
        <dsp:cNvPr id="0" name=""/>
        <dsp:cNvSpPr/>
      </dsp:nvSpPr>
      <dsp:spPr>
        <a:xfrm>
          <a:off x="1692176" y="2936964"/>
          <a:ext cx="3528414" cy="797768"/>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de-DE" sz="2000" kern="1200" dirty="0"/>
            <a:t>Säulen der Arbeit</a:t>
          </a:r>
        </a:p>
      </dsp:txBody>
      <dsp:txXfrm>
        <a:off x="1731120" y="2975908"/>
        <a:ext cx="3450526" cy="719880"/>
      </dsp:txXfrm>
    </dsp:sp>
    <dsp:sp modelId="{60660AEE-05A2-4C76-9C6F-98EC0E51134C}">
      <dsp:nvSpPr>
        <dsp:cNvPr id="0" name=""/>
        <dsp:cNvSpPr/>
      </dsp:nvSpPr>
      <dsp:spPr>
        <a:xfrm>
          <a:off x="1188108" y="3945074"/>
          <a:ext cx="4536551" cy="793115"/>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de-DE" sz="1800" kern="1200" dirty="0"/>
            <a:t>Werte, Prinzipien, Maßnahmen</a:t>
          </a:r>
        </a:p>
      </dsp:txBody>
      <dsp:txXfrm>
        <a:off x="1226825" y="3983791"/>
        <a:ext cx="4459117" cy="715681"/>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8.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9.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3556FEF7-52DD-4041-92C0-0004F1D86904}" type="datetimeFigureOut">
              <a:rPr lang="de-DE" smtClean="0"/>
              <a:t>25.01.2023</a:t>
            </a:fld>
            <a:endParaRPr lang="de-DE"/>
          </a:p>
        </p:txBody>
      </p:sp>
      <p:sp>
        <p:nvSpPr>
          <p:cNvPr id="4" name="Folienbildplatzhalter 3"/>
          <p:cNvSpPr>
            <a:spLocks noGrp="1" noRot="1" noChangeAspect="1"/>
          </p:cNvSpPr>
          <p:nvPr>
            <p:ph type="sldImg" idx="2"/>
          </p:nvPr>
        </p:nvSpPr>
        <p:spPr>
          <a:xfrm>
            <a:off x="1195388" y="1241425"/>
            <a:ext cx="4467225" cy="334962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776788"/>
            <a:ext cx="5486400" cy="3908425"/>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29750"/>
            <a:ext cx="2971800" cy="496888"/>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9429750"/>
            <a:ext cx="2971800" cy="496888"/>
          </a:xfrm>
          <a:prstGeom prst="rect">
            <a:avLst/>
          </a:prstGeom>
        </p:spPr>
        <p:txBody>
          <a:bodyPr vert="horz" lIns="91440" tIns="45720" rIns="91440" bIns="45720" rtlCol="0" anchor="b"/>
          <a:lstStyle>
            <a:lvl1pPr algn="r">
              <a:defRPr sz="1200"/>
            </a:lvl1pPr>
          </a:lstStyle>
          <a:p>
            <a:fld id="{A0E3FE8D-7E63-4D61-8B92-A05ECCCEEA4F}" type="slidenum">
              <a:rPr lang="de-DE" smtClean="0"/>
              <a:t>‹Nr.›</a:t>
            </a:fld>
            <a:endParaRPr lang="de-DE"/>
          </a:p>
        </p:txBody>
      </p:sp>
    </p:spTree>
    <p:extLst>
      <p:ext uri="{BB962C8B-B14F-4D97-AF65-F5344CB8AC3E}">
        <p14:creationId xmlns:p14="http://schemas.microsoft.com/office/powerpoint/2010/main" val="34284609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82E393EC-C3D9-419A-81BE-268A6DB62104}" type="datetime1">
              <a:rPr lang="de-DE" smtClean="0"/>
              <a:t>25.01.2023</a:t>
            </a:fld>
            <a:endParaRPr lang="de-DE"/>
          </a:p>
        </p:txBody>
      </p:sp>
      <p:sp>
        <p:nvSpPr>
          <p:cNvPr id="5" name="Fußzeilenplatzhalter 4"/>
          <p:cNvSpPr>
            <a:spLocks noGrp="1"/>
          </p:cNvSpPr>
          <p:nvPr>
            <p:ph type="ftr" sz="quarter" idx="11"/>
          </p:nvPr>
        </p:nvSpPr>
        <p:spPr/>
        <p:txBody>
          <a:bodyPr/>
          <a:lstStyle/>
          <a:p>
            <a:r>
              <a:rPr lang="de-DE" smtClean="0"/>
              <a:t>Klinikschule Paderborn / Stand 10/2022</a:t>
            </a:r>
            <a:endParaRPr lang="de-DE"/>
          </a:p>
        </p:txBody>
      </p:sp>
      <p:sp>
        <p:nvSpPr>
          <p:cNvPr id="6" name="Foliennummernplatzhalter 5"/>
          <p:cNvSpPr>
            <a:spLocks noGrp="1"/>
          </p:cNvSpPr>
          <p:nvPr>
            <p:ph type="sldNum" sz="quarter" idx="12"/>
          </p:nvPr>
        </p:nvSpPr>
        <p:spPr/>
        <p:txBody>
          <a:bodyPr/>
          <a:lstStyle/>
          <a:p>
            <a:fld id="{C01A6C3C-E003-42EE-A401-84C6A6DE0B34}"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E51BE4F-2CBE-4EB7-92C9-4F0BEDF21735}" type="datetime1">
              <a:rPr lang="de-DE" smtClean="0"/>
              <a:t>25.01.2023</a:t>
            </a:fld>
            <a:endParaRPr lang="de-DE"/>
          </a:p>
        </p:txBody>
      </p:sp>
      <p:sp>
        <p:nvSpPr>
          <p:cNvPr id="5" name="Fußzeilenplatzhalter 4"/>
          <p:cNvSpPr>
            <a:spLocks noGrp="1"/>
          </p:cNvSpPr>
          <p:nvPr>
            <p:ph type="ftr" sz="quarter" idx="11"/>
          </p:nvPr>
        </p:nvSpPr>
        <p:spPr/>
        <p:txBody>
          <a:bodyPr/>
          <a:lstStyle/>
          <a:p>
            <a:r>
              <a:rPr lang="de-DE" smtClean="0"/>
              <a:t>Klinikschule Paderborn / Stand 10/2022</a:t>
            </a:r>
            <a:endParaRPr lang="de-DE"/>
          </a:p>
        </p:txBody>
      </p:sp>
      <p:sp>
        <p:nvSpPr>
          <p:cNvPr id="6" name="Foliennummernplatzhalter 5"/>
          <p:cNvSpPr>
            <a:spLocks noGrp="1"/>
          </p:cNvSpPr>
          <p:nvPr>
            <p:ph type="sldNum" sz="quarter" idx="12"/>
          </p:nvPr>
        </p:nvSpPr>
        <p:spPr/>
        <p:txBody>
          <a:bodyPr/>
          <a:lstStyle/>
          <a:p>
            <a:fld id="{C01A6C3C-E003-42EE-A401-84C6A6DE0B34}"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2B766F7-44E6-47DB-ACC7-DDF31228C4F3}" type="datetime1">
              <a:rPr lang="de-DE" smtClean="0"/>
              <a:t>25.01.2023</a:t>
            </a:fld>
            <a:endParaRPr lang="de-DE"/>
          </a:p>
        </p:txBody>
      </p:sp>
      <p:sp>
        <p:nvSpPr>
          <p:cNvPr id="5" name="Fußzeilenplatzhalter 4"/>
          <p:cNvSpPr>
            <a:spLocks noGrp="1"/>
          </p:cNvSpPr>
          <p:nvPr>
            <p:ph type="ftr" sz="quarter" idx="11"/>
          </p:nvPr>
        </p:nvSpPr>
        <p:spPr/>
        <p:txBody>
          <a:bodyPr/>
          <a:lstStyle/>
          <a:p>
            <a:r>
              <a:rPr lang="de-DE" smtClean="0"/>
              <a:t>Klinikschule Paderborn / Stand 10/2022</a:t>
            </a:r>
            <a:endParaRPr lang="de-DE"/>
          </a:p>
        </p:txBody>
      </p:sp>
      <p:sp>
        <p:nvSpPr>
          <p:cNvPr id="6" name="Foliennummernplatzhalter 5"/>
          <p:cNvSpPr>
            <a:spLocks noGrp="1"/>
          </p:cNvSpPr>
          <p:nvPr>
            <p:ph type="sldNum" sz="quarter" idx="12"/>
          </p:nvPr>
        </p:nvSpPr>
        <p:spPr/>
        <p:txBody>
          <a:bodyPr/>
          <a:lstStyle/>
          <a:p>
            <a:fld id="{C01A6C3C-E003-42EE-A401-84C6A6DE0B34}"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FB0D4FB-F8BE-48EE-AB44-C8687ABC6668}" type="datetime1">
              <a:rPr lang="de-DE" smtClean="0"/>
              <a:t>25.01.2023</a:t>
            </a:fld>
            <a:endParaRPr lang="de-DE"/>
          </a:p>
        </p:txBody>
      </p:sp>
      <p:sp>
        <p:nvSpPr>
          <p:cNvPr id="5" name="Fußzeilenplatzhalter 4"/>
          <p:cNvSpPr>
            <a:spLocks noGrp="1"/>
          </p:cNvSpPr>
          <p:nvPr>
            <p:ph type="ftr" sz="quarter" idx="11"/>
          </p:nvPr>
        </p:nvSpPr>
        <p:spPr/>
        <p:txBody>
          <a:bodyPr/>
          <a:lstStyle/>
          <a:p>
            <a:r>
              <a:rPr lang="de-DE" smtClean="0"/>
              <a:t>Klinikschule Paderborn / Stand 10/2022</a:t>
            </a:r>
            <a:endParaRPr lang="de-DE"/>
          </a:p>
        </p:txBody>
      </p:sp>
      <p:sp>
        <p:nvSpPr>
          <p:cNvPr id="6" name="Foliennummernplatzhalter 5"/>
          <p:cNvSpPr>
            <a:spLocks noGrp="1"/>
          </p:cNvSpPr>
          <p:nvPr>
            <p:ph type="sldNum" sz="quarter" idx="12"/>
          </p:nvPr>
        </p:nvSpPr>
        <p:spPr/>
        <p:txBody>
          <a:bodyPr/>
          <a:lstStyle/>
          <a:p>
            <a:fld id="{C01A6C3C-E003-42EE-A401-84C6A6DE0B34}"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533B9A0A-3BD9-4BB5-A0E0-41492CDCA8B2}" type="datetime1">
              <a:rPr lang="de-DE" smtClean="0"/>
              <a:t>25.01.2023</a:t>
            </a:fld>
            <a:endParaRPr lang="de-DE"/>
          </a:p>
        </p:txBody>
      </p:sp>
      <p:sp>
        <p:nvSpPr>
          <p:cNvPr id="5" name="Fußzeilenplatzhalter 4"/>
          <p:cNvSpPr>
            <a:spLocks noGrp="1"/>
          </p:cNvSpPr>
          <p:nvPr>
            <p:ph type="ftr" sz="quarter" idx="11"/>
          </p:nvPr>
        </p:nvSpPr>
        <p:spPr/>
        <p:txBody>
          <a:bodyPr/>
          <a:lstStyle/>
          <a:p>
            <a:r>
              <a:rPr lang="de-DE" smtClean="0"/>
              <a:t>Klinikschule Paderborn / Stand 10/2022</a:t>
            </a:r>
            <a:endParaRPr lang="de-DE"/>
          </a:p>
        </p:txBody>
      </p:sp>
      <p:sp>
        <p:nvSpPr>
          <p:cNvPr id="6" name="Foliennummernplatzhalter 5"/>
          <p:cNvSpPr>
            <a:spLocks noGrp="1"/>
          </p:cNvSpPr>
          <p:nvPr>
            <p:ph type="sldNum" sz="quarter" idx="12"/>
          </p:nvPr>
        </p:nvSpPr>
        <p:spPr/>
        <p:txBody>
          <a:bodyPr/>
          <a:lstStyle/>
          <a:p>
            <a:fld id="{C01A6C3C-E003-42EE-A401-84C6A6DE0B34}"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5B0D0467-931C-47D7-A6AE-C8154B4FFE1A}" type="datetime1">
              <a:rPr lang="de-DE" smtClean="0"/>
              <a:t>25.01.2023</a:t>
            </a:fld>
            <a:endParaRPr lang="de-DE"/>
          </a:p>
        </p:txBody>
      </p:sp>
      <p:sp>
        <p:nvSpPr>
          <p:cNvPr id="6" name="Fußzeilenplatzhalter 5"/>
          <p:cNvSpPr>
            <a:spLocks noGrp="1"/>
          </p:cNvSpPr>
          <p:nvPr>
            <p:ph type="ftr" sz="quarter" idx="11"/>
          </p:nvPr>
        </p:nvSpPr>
        <p:spPr/>
        <p:txBody>
          <a:bodyPr/>
          <a:lstStyle/>
          <a:p>
            <a:r>
              <a:rPr lang="de-DE" smtClean="0"/>
              <a:t>Klinikschule Paderborn / Stand 10/2022</a:t>
            </a:r>
            <a:endParaRPr lang="de-DE"/>
          </a:p>
        </p:txBody>
      </p:sp>
      <p:sp>
        <p:nvSpPr>
          <p:cNvPr id="7" name="Foliennummernplatzhalter 6"/>
          <p:cNvSpPr>
            <a:spLocks noGrp="1"/>
          </p:cNvSpPr>
          <p:nvPr>
            <p:ph type="sldNum" sz="quarter" idx="12"/>
          </p:nvPr>
        </p:nvSpPr>
        <p:spPr/>
        <p:txBody>
          <a:bodyPr/>
          <a:lstStyle/>
          <a:p>
            <a:fld id="{C01A6C3C-E003-42EE-A401-84C6A6DE0B34}"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63AA6490-56A6-4978-BAF4-F9D7596D1F71}" type="datetime1">
              <a:rPr lang="de-DE" smtClean="0"/>
              <a:t>25.01.2023</a:t>
            </a:fld>
            <a:endParaRPr lang="de-DE"/>
          </a:p>
        </p:txBody>
      </p:sp>
      <p:sp>
        <p:nvSpPr>
          <p:cNvPr id="8" name="Fußzeilenplatzhalter 7"/>
          <p:cNvSpPr>
            <a:spLocks noGrp="1"/>
          </p:cNvSpPr>
          <p:nvPr>
            <p:ph type="ftr" sz="quarter" idx="11"/>
          </p:nvPr>
        </p:nvSpPr>
        <p:spPr/>
        <p:txBody>
          <a:bodyPr/>
          <a:lstStyle/>
          <a:p>
            <a:r>
              <a:rPr lang="de-DE" smtClean="0"/>
              <a:t>Klinikschule Paderborn / Stand 10/2022</a:t>
            </a:r>
            <a:endParaRPr lang="de-DE"/>
          </a:p>
        </p:txBody>
      </p:sp>
      <p:sp>
        <p:nvSpPr>
          <p:cNvPr id="9" name="Foliennummernplatzhalter 8"/>
          <p:cNvSpPr>
            <a:spLocks noGrp="1"/>
          </p:cNvSpPr>
          <p:nvPr>
            <p:ph type="sldNum" sz="quarter" idx="12"/>
          </p:nvPr>
        </p:nvSpPr>
        <p:spPr/>
        <p:txBody>
          <a:bodyPr/>
          <a:lstStyle/>
          <a:p>
            <a:fld id="{C01A6C3C-E003-42EE-A401-84C6A6DE0B34}"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3BECA3A3-9CD5-473A-8750-1E06614D47F9}" type="datetime1">
              <a:rPr lang="de-DE" smtClean="0"/>
              <a:t>25.01.2023</a:t>
            </a:fld>
            <a:endParaRPr lang="de-DE"/>
          </a:p>
        </p:txBody>
      </p:sp>
      <p:sp>
        <p:nvSpPr>
          <p:cNvPr id="4" name="Fußzeilenplatzhalter 3"/>
          <p:cNvSpPr>
            <a:spLocks noGrp="1"/>
          </p:cNvSpPr>
          <p:nvPr>
            <p:ph type="ftr" sz="quarter" idx="11"/>
          </p:nvPr>
        </p:nvSpPr>
        <p:spPr/>
        <p:txBody>
          <a:bodyPr/>
          <a:lstStyle/>
          <a:p>
            <a:r>
              <a:rPr lang="de-DE" smtClean="0"/>
              <a:t>Klinikschule Paderborn / Stand 10/2022</a:t>
            </a:r>
            <a:endParaRPr lang="de-DE"/>
          </a:p>
        </p:txBody>
      </p:sp>
      <p:sp>
        <p:nvSpPr>
          <p:cNvPr id="5" name="Foliennummernplatzhalter 4"/>
          <p:cNvSpPr>
            <a:spLocks noGrp="1"/>
          </p:cNvSpPr>
          <p:nvPr>
            <p:ph type="sldNum" sz="quarter" idx="12"/>
          </p:nvPr>
        </p:nvSpPr>
        <p:spPr/>
        <p:txBody>
          <a:bodyPr/>
          <a:lstStyle/>
          <a:p>
            <a:fld id="{C01A6C3C-E003-42EE-A401-84C6A6DE0B34}"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535855A1-7F92-4C65-BBF1-3B1B9A928FD9}" type="datetime1">
              <a:rPr lang="de-DE" smtClean="0"/>
              <a:t>25.01.2023</a:t>
            </a:fld>
            <a:endParaRPr lang="de-DE"/>
          </a:p>
        </p:txBody>
      </p:sp>
      <p:sp>
        <p:nvSpPr>
          <p:cNvPr id="3" name="Fußzeilenplatzhalter 2"/>
          <p:cNvSpPr>
            <a:spLocks noGrp="1"/>
          </p:cNvSpPr>
          <p:nvPr>
            <p:ph type="ftr" sz="quarter" idx="11"/>
          </p:nvPr>
        </p:nvSpPr>
        <p:spPr/>
        <p:txBody>
          <a:bodyPr/>
          <a:lstStyle/>
          <a:p>
            <a:r>
              <a:rPr lang="de-DE" smtClean="0"/>
              <a:t>Klinikschule Paderborn / Stand 10/2022</a:t>
            </a:r>
            <a:endParaRPr lang="de-DE"/>
          </a:p>
        </p:txBody>
      </p:sp>
      <p:sp>
        <p:nvSpPr>
          <p:cNvPr id="4" name="Foliennummernplatzhalter 3"/>
          <p:cNvSpPr>
            <a:spLocks noGrp="1"/>
          </p:cNvSpPr>
          <p:nvPr>
            <p:ph type="sldNum" sz="quarter" idx="12"/>
          </p:nvPr>
        </p:nvSpPr>
        <p:spPr/>
        <p:txBody>
          <a:bodyPr/>
          <a:lstStyle/>
          <a:p>
            <a:fld id="{C01A6C3C-E003-42EE-A401-84C6A6DE0B34}"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9D3201B7-A019-4DFC-820E-69EA9EDE93F8}" type="datetime1">
              <a:rPr lang="de-DE" smtClean="0"/>
              <a:t>25.01.2023</a:t>
            </a:fld>
            <a:endParaRPr lang="de-DE"/>
          </a:p>
        </p:txBody>
      </p:sp>
      <p:sp>
        <p:nvSpPr>
          <p:cNvPr id="6" name="Fußzeilenplatzhalter 5"/>
          <p:cNvSpPr>
            <a:spLocks noGrp="1"/>
          </p:cNvSpPr>
          <p:nvPr>
            <p:ph type="ftr" sz="quarter" idx="11"/>
          </p:nvPr>
        </p:nvSpPr>
        <p:spPr/>
        <p:txBody>
          <a:bodyPr/>
          <a:lstStyle/>
          <a:p>
            <a:r>
              <a:rPr lang="de-DE" smtClean="0"/>
              <a:t>Klinikschule Paderborn / Stand 10/2022</a:t>
            </a:r>
            <a:endParaRPr lang="de-DE"/>
          </a:p>
        </p:txBody>
      </p:sp>
      <p:sp>
        <p:nvSpPr>
          <p:cNvPr id="7" name="Foliennummernplatzhalter 6"/>
          <p:cNvSpPr>
            <a:spLocks noGrp="1"/>
          </p:cNvSpPr>
          <p:nvPr>
            <p:ph type="sldNum" sz="quarter" idx="12"/>
          </p:nvPr>
        </p:nvSpPr>
        <p:spPr/>
        <p:txBody>
          <a:bodyPr/>
          <a:lstStyle/>
          <a:p>
            <a:fld id="{C01A6C3C-E003-42EE-A401-84C6A6DE0B34}"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6115455F-DBA0-47FE-A611-7C5AE2B75919}" type="datetime1">
              <a:rPr lang="de-DE" smtClean="0"/>
              <a:t>25.01.2023</a:t>
            </a:fld>
            <a:endParaRPr lang="de-DE"/>
          </a:p>
        </p:txBody>
      </p:sp>
      <p:sp>
        <p:nvSpPr>
          <p:cNvPr id="6" name="Fußzeilenplatzhalter 5"/>
          <p:cNvSpPr>
            <a:spLocks noGrp="1"/>
          </p:cNvSpPr>
          <p:nvPr>
            <p:ph type="ftr" sz="quarter" idx="11"/>
          </p:nvPr>
        </p:nvSpPr>
        <p:spPr/>
        <p:txBody>
          <a:bodyPr/>
          <a:lstStyle/>
          <a:p>
            <a:r>
              <a:rPr lang="de-DE" smtClean="0"/>
              <a:t>Klinikschule Paderborn / Stand 10/2022</a:t>
            </a:r>
            <a:endParaRPr lang="de-DE"/>
          </a:p>
        </p:txBody>
      </p:sp>
      <p:sp>
        <p:nvSpPr>
          <p:cNvPr id="7" name="Foliennummernplatzhalter 6"/>
          <p:cNvSpPr>
            <a:spLocks noGrp="1"/>
          </p:cNvSpPr>
          <p:nvPr>
            <p:ph type="sldNum" sz="quarter" idx="12"/>
          </p:nvPr>
        </p:nvSpPr>
        <p:spPr/>
        <p:txBody>
          <a:bodyPr/>
          <a:lstStyle/>
          <a:p>
            <a:fld id="{C01A6C3C-E003-42EE-A401-84C6A6DE0B34}"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FC118D-E404-433D-996E-D2F595384C11}" type="datetime1">
              <a:rPr lang="de-DE" smtClean="0"/>
              <a:t>25.01.2023</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smtClean="0"/>
              <a:t>Klinikschule Paderborn / Stand 10/2022</a:t>
            </a: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1A6C3C-E003-42EE-A401-84C6A6DE0B34}"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1.tiff"/><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1.tiff"/><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1484784"/>
            <a:ext cx="7772400" cy="1470025"/>
          </a:xfrm>
        </p:spPr>
        <p:style>
          <a:lnRef idx="1">
            <a:schemeClr val="accent6"/>
          </a:lnRef>
          <a:fillRef idx="2">
            <a:schemeClr val="accent6"/>
          </a:fillRef>
          <a:effectRef idx="1">
            <a:schemeClr val="accent6"/>
          </a:effectRef>
          <a:fontRef idx="minor">
            <a:schemeClr val="dk1"/>
          </a:fontRef>
        </p:style>
        <p:txBody>
          <a:bodyPr>
            <a:normAutofit/>
          </a:bodyPr>
          <a:lstStyle/>
          <a:p>
            <a:r>
              <a:rPr lang="de-DE" sz="7200" dirty="0" smtClean="0"/>
              <a:t>Leitbild</a:t>
            </a:r>
            <a:r>
              <a:rPr lang="de-DE" sz="6000" dirty="0" smtClean="0"/>
              <a:t> </a:t>
            </a:r>
            <a:endParaRPr lang="de-DE" sz="6000" dirty="0"/>
          </a:p>
        </p:txBody>
      </p:sp>
      <p:sp>
        <p:nvSpPr>
          <p:cNvPr id="3" name="Untertitel 2"/>
          <p:cNvSpPr>
            <a:spLocks noGrp="1"/>
          </p:cNvSpPr>
          <p:nvPr>
            <p:ph type="subTitle" idx="1"/>
          </p:nvPr>
        </p:nvSpPr>
        <p:spPr>
          <a:xfrm>
            <a:off x="1371600" y="3429000"/>
            <a:ext cx="6656784" cy="2016224"/>
          </a:xfrm>
        </p:spPr>
        <p:style>
          <a:lnRef idx="1">
            <a:schemeClr val="accent6"/>
          </a:lnRef>
          <a:fillRef idx="2">
            <a:schemeClr val="accent6"/>
          </a:fillRef>
          <a:effectRef idx="1">
            <a:schemeClr val="accent6"/>
          </a:effectRef>
          <a:fontRef idx="minor">
            <a:schemeClr val="dk1"/>
          </a:fontRef>
        </p:style>
        <p:txBody>
          <a:bodyPr/>
          <a:lstStyle/>
          <a:p>
            <a:r>
              <a:rPr lang="de-DE" smtClean="0">
                <a:latin typeface="Arial" pitchFamily="34" charset="0"/>
              </a:rPr>
              <a:t>Klinikschule</a:t>
            </a:r>
            <a:endParaRPr lang="de-DE" dirty="0">
              <a:latin typeface="Arial" pitchFamily="34" charset="0"/>
            </a:endParaRPr>
          </a:p>
          <a:p>
            <a:r>
              <a:rPr lang="de-DE" dirty="0">
                <a:latin typeface="Arial" pitchFamily="34" charset="0"/>
              </a:rPr>
              <a:t>Am Ostfriedhof </a:t>
            </a:r>
            <a:r>
              <a:rPr lang="de-DE" dirty="0" smtClean="0">
                <a:latin typeface="Arial" pitchFamily="34" charset="0"/>
              </a:rPr>
              <a:t>10</a:t>
            </a:r>
            <a:endParaRPr lang="de-DE" dirty="0">
              <a:latin typeface="Arial" pitchFamily="34" charset="0"/>
            </a:endParaRPr>
          </a:p>
          <a:p>
            <a:r>
              <a:rPr lang="de-DE" dirty="0">
                <a:latin typeface="Arial" pitchFamily="34" charset="0"/>
              </a:rPr>
              <a:t>33098 Paderborn</a:t>
            </a:r>
          </a:p>
        </p:txBody>
      </p:sp>
      <p:sp>
        <p:nvSpPr>
          <p:cNvPr id="4" name="Fußzeilenplatzhalter 3"/>
          <p:cNvSpPr>
            <a:spLocks noGrp="1"/>
          </p:cNvSpPr>
          <p:nvPr>
            <p:ph type="ftr" sz="quarter" idx="11"/>
          </p:nvPr>
        </p:nvSpPr>
        <p:spPr/>
        <p:txBody>
          <a:bodyPr/>
          <a:lstStyle/>
          <a:p>
            <a:r>
              <a:rPr lang="de-DE" dirty="0" smtClean="0"/>
              <a:t>Klinikschule Paderborn / Stand 10/2022</a:t>
            </a:r>
            <a:endParaRPr lang="de-DE" dirty="0"/>
          </a:p>
        </p:txBody>
      </p:sp>
      <p:sp>
        <p:nvSpPr>
          <p:cNvPr id="5" name="Foliennummernplatzhalter 4"/>
          <p:cNvSpPr>
            <a:spLocks noGrp="1"/>
          </p:cNvSpPr>
          <p:nvPr>
            <p:ph type="sldNum" sz="quarter" idx="12"/>
          </p:nvPr>
        </p:nvSpPr>
        <p:spPr/>
        <p:txBody>
          <a:bodyPr/>
          <a:lstStyle/>
          <a:p>
            <a:fld id="{C01A6C3C-E003-42EE-A401-84C6A6DE0B34}" type="slidenum">
              <a:rPr lang="de-DE" smtClean="0"/>
              <a:pPr/>
              <a:t>1</a:t>
            </a:fld>
            <a:endParaRPr lang="de-DE"/>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nhaltsplatzhalter 3"/>
          <p:cNvGraphicFramePr>
            <a:graphicFrameLocks/>
          </p:cNvGraphicFramePr>
          <p:nvPr>
            <p:extLst>
              <p:ext uri="{D42A27DB-BD31-4B8C-83A1-F6EECF244321}">
                <p14:modId xmlns:p14="http://schemas.microsoft.com/office/powerpoint/2010/main" val="3090668117"/>
              </p:ext>
            </p:extLst>
          </p:nvPr>
        </p:nvGraphicFramePr>
        <p:xfrm>
          <a:off x="899592" y="295370"/>
          <a:ext cx="1944216" cy="164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feld 4"/>
          <p:cNvSpPr txBox="1"/>
          <p:nvPr/>
        </p:nvSpPr>
        <p:spPr>
          <a:xfrm>
            <a:off x="3131840" y="933904"/>
            <a:ext cx="5040560"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de-DE" b="1" u="sng" dirty="0"/>
              <a:t>Auftrag und Funktion der Schule für Kranke </a:t>
            </a:r>
            <a:endParaRPr lang="de-DE" dirty="0"/>
          </a:p>
        </p:txBody>
      </p:sp>
      <p:sp>
        <p:nvSpPr>
          <p:cNvPr id="6" name="Textfeld 5"/>
          <p:cNvSpPr txBox="1"/>
          <p:nvPr/>
        </p:nvSpPr>
        <p:spPr>
          <a:xfrm>
            <a:off x="755576" y="2276872"/>
            <a:ext cx="8064896" cy="406265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de-DE" sz="1600" dirty="0"/>
              <a:t>Die Schülerinnen und Schüler stehen an erster Stelle und im Mittelpunkt schulischen Handelns. Dass die Schule für Kranke hierbei Bildung an ihren spezifischen Bedingungen ausrichten muss, versteht sich von selbst!</a:t>
            </a:r>
          </a:p>
          <a:p>
            <a:pPr algn="just"/>
            <a:endParaRPr lang="de-DE" sz="1600" dirty="0"/>
          </a:p>
          <a:p>
            <a:pPr algn="just"/>
            <a:r>
              <a:rPr lang="de-DE" sz="2000" dirty="0"/>
              <a:t>Wir verstehen unsere Schule als wertschätzende, therapieunter-stützende/therapiebegleitende Einrichtung, welche ihre Bildungs-angebote individualisiert auf die Bedürfnisse der Schüler*innen ausrichtet. </a:t>
            </a:r>
          </a:p>
          <a:p>
            <a:pPr algn="just"/>
            <a:endParaRPr lang="de-DE" sz="1600" dirty="0"/>
          </a:p>
          <a:p>
            <a:pPr algn="just"/>
            <a:r>
              <a:rPr lang="de-DE" sz="1600" dirty="0"/>
              <a:t>„Therapieunterstützend/therapiebegleitend“ weist in besonderer Weise auf die Grundausrichtung einer Beschulung bzw. eines Bildungsverständnisses im Umfeld eines erkrankten Kindes oder Jugendlichen hin. Gilt die Vorgabe „Therapie vor Schule“ einerseits, muss andererseits die Rolle des Unterrichts und des Schullebens in Beziehung zum Gesundungsprozess eines Kindes oder Jugendlichen gesehen werden. </a:t>
            </a:r>
          </a:p>
          <a:p>
            <a:endParaRPr lang="de-DE" dirty="0"/>
          </a:p>
        </p:txBody>
      </p:sp>
      <p:sp>
        <p:nvSpPr>
          <p:cNvPr id="2" name="Fußzeilenplatzhalter 1"/>
          <p:cNvSpPr>
            <a:spLocks noGrp="1"/>
          </p:cNvSpPr>
          <p:nvPr>
            <p:ph type="ftr" sz="quarter" idx="11"/>
          </p:nvPr>
        </p:nvSpPr>
        <p:spPr/>
        <p:txBody>
          <a:bodyPr/>
          <a:lstStyle/>
          <a:p>
            <a:r>
              <a:rPr lang="de-DE" smtClean="0"/>
              <a:t>Klinikschule Paderborn / Stand 10/2022</a:t>
            </a:r>
            <a:endParaRPr lang="de-DE"/>
          </a:p>
        </p:txBody>
      </p:sp>
      <p:sp>
        <p:nvSpPr>
          <p:cNvPr id="3" name="Foliennummernplatzhalter 2"/>
          <p:cNvSpPr>
            <a:spLocks noGrp="1"/>
          </p:cNvSpPr>
          <p:nvPr>
            <p:ph type="sldNum" sz="quarter" idx="12"/>
          </p:nvPr>
        </p:nvSpPr>
        <p:spPr/>
        <p:txBody>
          <a:bodyPr/>
          <a:lstStyle/>
          <a:p>
            <a:fld id="{C01A6C3C-E003-42EE-A401-84C6A6DE0B34}" type="slidenum">
              <a:rPr lang="de-DE" smtClean="0"/>
              <a:pPr/>
              <a:t>10</a:t>
            </a:fld>
            <a:endParaRPr lang="de-DE"/>
          </a:p>
        </p:txBody>
      </p:sp>
    </p:spTree>
    <p:extLst>
      <p:ext uri="{BB962C8B-B14F-4D97-AF65-F5344CB8AC3E}">
        <p14:creationId xmlns:p14="http://schemas.microsoft.com/office/powerpoint/2010/main" val="21659042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67544" y="2132857"/>
            <a:ext cx="8229600" cy="4104456"/>
          </a:xfrm>
        </p:spPr>
        <p:style>
          <a:lnRef idx="1">
            <a:schemeClr val="accent3"/>
          </a:lnRef>
          <a:fillRef idx="2">
            <a:schemeClr val="accent3"/>
          </a:fillRef>
          <a:effectRef idx="1">
            <a:schemeClr val="accent3"/>
          </a:effectRef>
          <a:fontRef idx="minor">
            <a:schemeClr val="dk1"/>
          </a:fontRef>
        </p:style>
        <p:txBody>
          <a:bodyPr>
            <a:normAutofit fontScale="62500" lnSpcReduction="20000"/>
          </a:bodyPr>
          <a:lstStyle/>
          <a:p>
            <a:pPr marL="0" indent="0" algn="just">
              <a:buNone/>
            </a:pPr>
            <a:r>
              <a:rPr lang="de-DE" sz="2600" dirty="0"/>
              <a:t>Der Besuch der Schule vermittelt den Betroffenen ein Bewusstsein ihres Könnens in „einem Stück Normalität“ als Bindeglied zwischen der Klinik und dem normalen Alltag der Kinder und Jugendlichen außerhalb der Klinik. Schule ist also ein wichtiger Baustein der Therapie ohne selbst therapeutisch zu arbeiten. Durch den Unterricht an der </a:t>
            </a:r>
            <a:r>
              <a:rPr lang="de-DE" sz="2600" dirty="0" smtClean="0"/>
              <a:t>Klinikschule wird inhaltlich </a:t>
            </a:r>
            <a:r>
              <a:rPr lang="de-DE" sz="2600" dirty="0"/>
              <a:t>ein Anschluss an den (</a:t>
            </a:r>
            <a:r>
              <a:rPr lang="de-DE" sz="2600" dirty="0" smtClean="0"/>
              <a:t>Schul- und </a:t>
            </a:r>
            <a:r>
              <a:rPr lang="de-DE" sz="2600" dirty="0"/>
              <a:t>Unterrichts-) Alltag </a:t>
            </a:r>
            <a:r>
              <a:rPr lang="de-DE" sz="2600" dirty="0" smtClean="0"/>
              <a:t>angestrebt, </a:t>
            </a:r>
            <a:r>
              <a:rPr lang="de-DE" sz="2600" dirty="0"/>
              <a:t>wenn die Voraussetzungen der Kinder und Jugendlichen </a:t>
            </a:r>
            <a:r>
              <a:rPr lang="de-DE" sz="2600" dirty="0" smtClean="0"/>
              <a:t>dies möglichen machen.</a:t>
            </a:r>
            <a:endParaRPr lang="de-DE" sz="2600" dirty="0"/>
          </a:p>
          <a:p>
            <a:pPr marL="0" indent="0">
              <a:buNone/>
            </a:pPr>
            <a:endParaRPr lang="de-DE" sz="2600" dirty="0"/>
          </a:p>
          <a:p>
            <a:pPr marL="0" indent="0" algn="just">
              <a:buNone/>
            </a:pPr>
            <a:r>
              <a:rPr lang="de-DE" sz="2700" b="1" dirty="0"/>
              <a:t>Dabei berücksichtigen </a:t>
            </a:r>
            <a:r>
              <a:rPr lang="de-DE" sz="2700" b="1" dirty="0" smtClean="0"/>
              <a:t>wir besonders die Belastungssituationen </a:t>
            </a:r>
            <a:r>
              <a:rPr lang="de-DE" sz="2700" b="1" dirty="0"/>
              <a:t>und </a:t>
            </a:r>
            <a:r>
              <a:rPr lang="de-DE" sz="2700" b="1" dirty="0" smtClean="0"/>
              <a:t>Krankheitsverläufe </a:t>
            </a:r>
            <a:r>
              <a:rPr lang="de-DE" sz="2700" b="1" dirty="0"/>
              <a:t>der Schüler*innen, begreifen </a:t>
            </a:r>
            <a:r>
              <a:rPr lang="de-DE" sz="2700" b="1" dirty="0" smtClean="0"/>
              <a:t>´die Kinder und Jugendlichen </a:t>
            </a:r>
            <a:r>
              <a:rPr lang="de-DE" sz="2700" b="1" dirty="0"/>
              <a:t>als in der Entwicklung befindlich und ermöglichen ihnen einen angst- und möglichst druckfreien Zugang zum Lernen</a:t>
            </a:r>
            <a:r>
              <a:rPr lang="de-DE" sz="2700" b="1" dirty="0" smtClean="0"/>
              <a:t>. Dies bedeutet auch, dass Unterrichtsziele und Anliegen der Heimatschule nur insofern verfolgt werden können, wie es die aktuelle Situation der/des </a:t>
            </a:r>
            <a:r>
              <a:rPr lang="de-DE" sz="2700" b="1" dirty="0"/>
              <a:t>jeweiligen </a:t>
            </a:r>
            <a:r>
              <a:rPr lang="de-DE" sz="2700" b="1" dirty="0" smtClean="0"/>
              <a:t>Schüler*in zulässt.</a:t>
            </a:r>
            <a:endParaRPr lang="de-DE" sz="2700" b="1" dirty="0"/>
          </a:p>
          <a:p>
            <a:pPr marL="0" indent="0">
              <a:buNone/>
            </a:pPr>
            <a:endParaRPr lang="de-DE" sz="2600" dirty="0"/>
          </a:p>
          <a:p>
            <a:pPr marL="0" indent="0">
              <a:buNone/>
            </a:pPr>
            <a:r>
              <a:rPr lang="de-DE" sz="2600" dirty="0"/>
              <a:t>Hierbei wird das pädagogische Handeln immer durch den Blick auf „das Vorher, das Jetzt und das Nachher“ der Schülerinnen und Schüler immer bestimmt. </a:t>
            </a:r>
          </a:p>
          <a:p>
            <a:pPr marL="0" indent="0">
              <a:buNone/>
            </a:pPr>
            <a:endParaRPr lang="de-DE" sz="1600" dirty="0"/>
          </a:p>
        </p:txBody>
      </p:sp>
      <p:graphicFrame>
        <p:nvGraphicFramePr>
          <p:cNvPr id="5" name="Inhaltsplatzhalter 3"/>
          <p:cNvGraphicFramePr>
            <a:graphicFrameLocks/>
          </p:cNvGraphicFramePr>
          <p:nvPr>
            <p:extLst>
              <p:ext uri="{D42A27DB-BD31-4B8C-83A1-F6EECF244321}">
                <p14:modId xmlns:p14="http://schemas.microsoft.com/office/powerpoint/2010/main" val="4141696414"/>
              </p:ext>
            </p:extLst>
          </p:nvPr>
        </p:nvGraphicFramePr>
        <p:xfrm>
          <a:off x="899592" y="295370"/>
          <a:ext cx="1944216" cy="164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feld 5"/>
          <p:cNvSpPr txBox="1"/>
          <p:nvPr/>
        </p:nvSpPr>
        <p:spPr>
          <a:xfrm>
            <a:off x="3131840" y="933904"/>
            <a:ext cx="5040560"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de-DE" b="1" u="sng" dirty="0"/>
              <a:t>Auftrag und Funktion der </a:t>
            </a:r>
            <a:r>
              <a:rPr lang="de-DE" b="1" u="sng" dirty="0" smtClean="0"/>
              <a:t>Klinikschule</a:t>
            </a:r>
            <a:endParaRPr lang="de-DE" dirty="0"/>
          </a:p>
        </p:txBody>
      </p:sp>
      <p:sp>
        <p:nvSpPr>
          <p:cNvPr id="2" name="Fußzeilenplatzhalter 1"/>
          <p:cNvSpPr>
            <a:spLocks noGrp="1"/>
          </p:cNvSpPr>
          <p:nvPr>
            <p:ph type="ftr" sz="quarter" idx="11"/>
          </p:nvPr>
        </p:nvSpPr>
        <p:spPr/>
        <p:txBody>
          <a:bodyPr/>
          <a:lstStyle/>
          <a:p>
            <a:r>
              <a:rPr lang="de-DE" smtClean="0"/>
              <a:t>Klinikschule Paderborn / Stand 10/2022</a:t>
            </a:r>
            <a:endParaRPr lang="de-DE"/>
          </a:p>
        </p:txBody>
      </p:sp>
      <p:sp>
        <p:nvSpPr>
          <p:cNvPr id="4" name="Foliennummernplatzhalter 3"/>
          <p:cNvSpPr>
            <a:spLocks noGrp="1"/>
          </p:cNvSpPr>
          <p:nvPr>
            <p:ph type="sldNum" sz="quarter" idx="12"/>
          </p:nvPr>
        </p:nvSpPr>
        <p:spPr/>
        <p:txBody>
          <a:bodyPr/>
          <a:lstStyle/>
          <a:p>
            <a:fld id="{C01A6C3C-E003-42EE-A401-84C6A6DE0B34}" type="slidenum">
              <a:rPr lang="de-DE" smtClean="0"/>
              <a:pPr/>
              <a:t>11</a:t>
            </a:fld>
            <a:endParaRPr lang="de-DE"/>
          </a:p>
        </p:txBody>
      </p:sp>
    </p:spTree>
    <p:extLst>
      <p:ext uri="{BB962C8B-B14F-4D97-AF65-F5344CB8AC3E}">
        <p14:creationId xmlns:p14="http://schemas.microsoft.com/office/powerpoint/2010/main" val="7210547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Das Kind im Mittelpunkt</a:t>
            </a: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2277794871"/>
              </p:ext>
            </p:extLst>
          </p:nvPr>
        </p:nvGraphicFramePr>
        <p:xfrm>
          <a:off x="457200" y="1600200"/>
          <a:ext cx="8229600" cy="49251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feld 4"/>
          <p:cNvSpPr txBox="1"/>
          <p:nvPr/>
        </p:nvSpPr>
        <p:spPr>
          <a:xfrm>
            <a:off x="899592" y="5038895"/>
            <a:ext cx="2088232" cy="1046440"/>
          </a:xfrm>
          <a:prstGeom prst="rect">
            <a:avLst/>
          </a:prstGeom>
          <a:noFill/>
        </p:spPr>
        <p:txBody>
          <a:bodyPr wrap="square" rtlCol="0">
            <a:spAutoFit/>
          </a:bodyPr>
          <a:lstStyle/>
          <a:p>
            <a:r>
              <a:rPr lang="de-DE" sz="1100" dirty="0"/>
              <a:t>Bedingungen des Kindes</a:t>
            </a:r>
          </a:p>
          <a:p>
            <a:r>
              <a:rPr lang="de-DE" sz="1100" dirty="0"/>
              <a:t>Heimatschule/Schullaufbahn</a:t>
            </a:r>
          </a:p>
          <a:p>
            <a:r>
              <a:rPr lang="de-DE" sz="1100" dirty="0"/>
              <a:t>Familienbedingungen</a:t>
            </a:r>
          </a:p>
          <a:p>
            <a:r>
              <a:rPr lang="de-DE" sz="1100" dirty="0"/>
              <a:t>Krankheitsaufbau</a:t>
            </a:r>
          </a:p>
          <a:p>
            <a:endParaRPr lang="de-DE" dirty="0"/>
          </a:p>
        </p:txBody>
      </p:sp>
      <p:sp>
        <p:nvSpPr>
          <p:cNvPr id="7" name="Textfeld 6"/>
          <p:cNvSpPr txBox="1"/>
          <p:nvPr/>
        </p:nvSpPr>
        <p:spPr>
          <a:xfrm>
            <a:off x="3635896" y="5038895"/>
            <a:ext cx="1872208" cy="600164"/>
          </a:xfrm>
          <a:prstGeom prst="rect">
            <a:avLst/>
          </a:prstGeom>
          <a:noFill/>
        </p:spPr>
        <p:txBody>
          <a:bodyPr wrap="square" rtlCol="0">
            <a:spAutoFit/>
          </a:bodyPr>
          <a:lstStyle/>
          <a:p>
            <a:r>
              <a:rPr lang="de-DE" sz="1100" dirty="0"/>
              <a:t>Aktuelle Bedingungen</a:t>
            </a:r>
          </a:p>
          <a:p>
            <a:r>
              <a:rPr lang="de-DE" sz="1100" dirty="0"/>
              <a:t>Krankheit/Ausprägung</a:t>
            </a:r>
          </a:p>
          <a:p>
            <a:r>
              <a:rPr lang="de-DE" sz="1100" dirty="0"/>
              <a:t>Familienbedingungen</a:t>
            </a:r>
          </a:p>
        </p:txBody>
      </p:sp>
      <p:sp>
        <p:nvSpPr>
          <p:cNvPr id="8" name="Textfeld 7"/>
          <p:cNvSpPr txBox="1"/>
          <p:nvPr/>
        </p:nvSpPr>
        <p:spPr>
          <a:xfrm>
            <a:off x="5874726" y="5038895"/>
            <a:ext cx="2443100" cy="769441"/>
          </a:xfrm>
          <a:prstGeom prst="rect">
            <a:avLst/>
          </a:prstGeom>
          <a:noFill/>
        </p:spPr>
        <p:txBody>
          <a:bodyPr wrap="square" rtlCol="0">
            <a:spAutoFit/>
          </a:bodyPr>
          <a:lstStyle/>
          <a:p>
            <a:r>
              <a:rPr lang="de-DE" sz="1100" dirty="0" smtClean="0"/>
              <a:t>Prognose </a:t>
            </a:r>
            <a:r>
              <a:rPr lang="de-DE" sz="1100" dirty="0"/>
              <a:t>zur </a:t>
            </a:r>
            <a:r>
              <a:rPr lang="de-DE" sz="1100" dirty="0" smtClean="0"/>
              <a:t>Reintegration </a:t>
            </a:r>
            <a:r>
              <a:rPr lang="de-DE" sz="1100" dirty="0"/>
              <a:t>in den </a:t>
            </a:r>
            <a:r>
              <a:rPr lang="de-DE" sz="1100" dirty="0" smtClean="0"/>
              <a:t>Regelschulalltag</a:t>
            </a:r>
            <a:endParaRPr lang="de-DE" sz="1100" dirty="0"/>
          </a:p>
          <a:p>
            <a:r>
              <a:rPr lang="de-DE" sz="1100" dirty="0" smtClean="0"/>
              <a:t>Notwendige Bedingungen in der  Heimatschule/neuen Schule</a:t>
            </a:r>
            <a:endParaRPr lang="de-DE" sz="1100" dirty="0"/>
          </a:p>
        </p:txBody>
      </p:sp>
      <p:pic>
        <p:nvPicPr>
          <p:cNvPr id="10" name="Grafik 9"/>
          <p:cNvPicPr/>
          <p:nvPr/>
        </p:nvPicPr>
        <p:blipFill>
          <a:blip r:embed="rId7"/>
          <a:stretch>
            <a:fillRect/>
          </a:stretch>
        </p:blipFill>
        <p:spPr>
          <a:xfrm>
            <a:off x="3995936" y="2492896"/>
            <a:ext cx="1008112" cy="1181100"/>
          </a:xfrm>
          <a:prstGeom prst="rect">
            <a:avLst/>
          </a:prstGeom>
        </p:spPr>
      </p:pic>
      <p:sp>
        <p:nvSpPr>
          <p:cNvPr id="3" name="Fußzeilenplatzhalter 2"/>
          <p:cNvSpPr>
            <a:spLocks noGrp="1"/>
          </p:cNvSpPr>
          <p:nvPr>
            <p:ph type="ftr" sz="quarter" idx="11"/>
          </p:nvPr>
        </p:nvSpPr>
        <p:spPr/>
        <p:txBody>
          <a:bodyPr/>
          <a:lstStyle/>
          <a:p>
            <a:r>
              <a:rPr lang="de-DE" smtClean="0"/>
              <a:t>Klinikschule Paderborn / Stand 10/2022</a:t>
            </a:r>
            <a:endParaRPr lang="de-DE"/>
          </a:p>
        </p:txBody>
      </p:sp>
      <p:sp>
        <p:nvSpPr>
          <p:cNvPr id="6" name="Foliennummernplatzhalter 5"/>
          <p:cNvSpPr>
            <a:spLocks noGrp="1"/>
          </p:cNvSpPr>
          <p:nvPr>
            <p:ph type="sldNum" sz="quarter" idx="12"/>
          </p:nvPr>
        </p:nvSpPr>
        <p:spPr/>
        <p:txBody>
          <a:bodyPr/>
          <a:lstStyle/>
          <a:p>
            <a:fld id="{C01A6C3C-E003-42EE-A401-84C6A6DE0B34}" type="slidenum">
              <a:rPr lang="de-DE" smtClean="0"/>
              <a:pPr/>
              <a:t>12</a:t>
            </a:fld>
            <a:endParaRPr lang="de-DE"/>
          </a:p>
        </p:txBody>
      </p:sp>
    </p:spTree>
    <p:extLst>
      <p:ext uri="{BB962C8B-B14F-4D97-AF65-F5344CB8AC3E}">
        <p14:creationId xmlns:p14="http://schemas.microsoft.com/office/powerpoint/2010/main" val="25306269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 3"/>
          <p:cNvGraphicFramePr/>
          <p:nvPr>
            <p:extLst>
              <p:ext uri="{D42A27DB-BD31-4B8C-83A1-F6EECF244321}">
                <p14:modId xmlns:p14="http://schemas.microsoft.com/office/powerpoint/2010/main" val="3957890748"/>
              </p:ext>
            </p:extLst>
          </p:nvPr>
        </p:nvGraphicFramePr>
        <p:xfrm>
          <a:off x="1115616" y="476672"/>
          <a:ext cx="6912768"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Fußzeilenplatzhalter 1"/>
          <p:cNvSpPr>
            <a:spLocks noGrp="1"/>
          </p:cNvSpPr>
          <p:nvPr>
            <p:ph type="ftr" sz="quarter" idx="11"/>
          </p:nvPr>
        </p:nvSpPr>
        <p:spPr/>
        <p:txBody>
          <a:bodyPr/>
          <a:lstStyle/>
          <a:p>
            <a:r>
              <a:rPr lang="de-DE" smtClean="0"/>
              <a:t>Klinikschule Paderborn / Stand 10/2022</a:t>
            </a:r>
            <a:endParaRPr lang="de-DE"/>
          </a:p>
        </p:txBody>
      </p:sp>
      <p:sp>
        <p:nvSpPr>
          <p:cNvPr id="3" name="Foliennummernplatzhalter 2"/>
          <p:cNvSpPr>
            <a:spLocks noGrp="1"/>
          </p:cNvSpPr>
          <p:nvPr>
            <p:ph type="sldNum" sz="quarter" idx="12"/>
          </p:nvPr>
        </p:nvSpPr>
        <p:spPr/>
        <p:txBody>
          <a:bodyPr/>
          <a:lstStyle/>
          <a:p>
            <a:fld id="{C01A6C3C-E003-42EE-A401-84C6A6DE0B34}" type="slidenum">
              <a:rPr lang="de-DE" smtClean="0"/>
              <a:pPr/>
              <a:t>13</a:t>
            </a:fld>
            <a:endParaRPr lang="de-DE"/>
          </a:p>
        </p:txBody>
      </p:sp>
    </p:spTree>
    <p:extLst>
      <p:ext uri="{BB962C8B-B14F-4D97-AF65-F5344CB8AC3E}">
        <p14:creationId xmlns:p14="http://schemas.microsoft.com/office/powerpoint/2010/main" val="905519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Inhaltsplatzhalter 3"/>
          <p:cNvGraphicFramePr>
            <a:graphicFrameLocks/>
          </p:cNvGraphicFramePr>
          <p:nvPr>
            <p:extLst>
              <p:ext uri="{D42A27DB-BD31-4B8C-83A1-F6EECF244321}">
                <p14:modId xmlns:p14="http://schemas.microsoft.com/office/powerpoint/2010/main" val="3539038536"/>
              </p:ext>
            </p:extLst>
          </p:nvPr>
        </p:nvGraphicFramePr>
        <p:xfrm>
          <a:off x="539552" y="468252"/>
          <a:ext cx="1728192" cy="15023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Zylinder 12"/>
          <p:cNvSpPr>
            <a:spLocks noChangeArrowheads="1"/>
          </p:cNvSpPr>
          <p:nvPr/>
        </p:nvSpPr>
        <p:spPr bwMode="auto">
          <a:xfrm>
            <a:off x="369280" y="3284980"/>
            <a:ext cx="819150" cy="2944369"/>
          </a:xfrm>
          <a:prstGeom prst="can">
            <a:avLst>
              <a:gd name="adj" fmla="val 25006"/>
            </a:avLst>
          </a:prstGeom>
          <a:solidFill>
            <a:srgbClr val="5B9BD5"/>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Sichere </a:t>
            </a:r>
            <a:r>
              <a:rPr kumimoji="0" lang="de-DE" altLang="de-DE"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Lernum-gebung</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1" name="Zylinder 13"/>
          <p:cNvSpPr>
            <a:spLocks noChangeArrowheads="1"/>
          </p:cNvSpPr>
          <p:nvPr/>
        </p:nvSpPr>
        <p:spPr bwMode="auto">
          <a:xfrm>
            <a:off x="1630418" y="3308209"/>
            <a:ext cx="819150" cy="2938035"/>
          </a:xfrm>
          <a:prstGeom prst="can">
            <a:avLst>
              <a:gd name="adj" fmla="val 25006"/>
            </a:avLst>
          </a:prstGeom>
          <a:solidFill>
            <a:srgbClr val="5B9BD5"/>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Gegen-seitige Wert-schätzung</a:t>
            </a: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2" name="Zylinder 14"/>
          <p:cNvSpPr>
            <a:spLocks noChangeArrowheads="1"/>
          </p:cNvSpPr>
          <p:nvPr/>
        </p:nvSpPr>
        <p:spPr bwMode="auto">
          <a:xfrm>
            <a:off x="2916521" y="3284982"/>
            <a:ext cx="819150" cy="2951854"/>
          </a:xfrm>
          <a:prstGeom prst="can">
            <a:avLst>
              <a:gd name="adj" fmla="val 25006"/>
            </a:avLst>
          </a:prstGeom>
          <a:solidFill>
            <a:srgbClr val="5B9BD5"/>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Angstfreie, vertrauensvolle, tolerante Lern-</a:t>
            </a:r>
            <a:r>
              <a:rPr kumimoji="0" lang="de-DE" altLang="de-DE" sz="10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atmosphäre</a:t>
            </a: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3" name="Zylinder 15"/>
          <p:cNvSpPr>
            <a:spLocks noChangeArrowheads="1"/>
          </p:cNvSpPr>
          <p:nvPr/>
        </p:nvSpPr>
        <p:spPr bwMode="auto">
          <a:xfrm>
            <a:off x="4162425" y="3284982"/>
            <a:ext cx="819150" cy="2951854"/>
          </a:xfrm>
          <a:prstGeom prst="can">
            <a:avLst>
              <a:gd name="adj" fmla="val 25006"/>
            </a:avLst>
          </a:prstGeom>
          <a:solidFill>
            <a:srgbClr val="5B9BD5"/>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Entlastung</a:t>
            </a: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4" name="Zylinder 16"/>
          <p:cNvSpPr>
            <a:spLocks noChangeArrowheads="1"/>
          </p:cNvSpPr>
          <p:nvPr/>
        </p:nvSpPr>
        <p:spPr bwMode="auto">
          <a:xfrm>
            <a:off x="5308800" y="3303439"/>
            <a:ext cx="819150" cy="2925779"/>
          </a:xfrm>
          <a:prstGeom prst="can">
            <a:avLst>
              <a:gd name="adj" fmla="val 25006"/>
            </a:avLst>
          </a:prstGeom>
          <a:solidFill>
            <a:srgbClr val="5B9BD5"/>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Orien-tierung (wo stehe ich, was kann ich, wo will ich hin?)</a:t>
            </a: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5" name="Zylinder 17"/>
          <p:cNvSpPr>
            <a:spLocks noChangeArrowheads="1"/>
          </p:cNvSpPr>
          <p:nvPr/>
        </p:nvSpPr>
        <p:spPr bwMode="auto">
          <a:xfrm>
            <a:off x="6655174" y="3296369"/>
            <a:ext cx="819150" cy="2938032"/>
          </a:xfrm>
          <a:prstGeom prst="can">
            <a:avLst>
              <a:gd name="adj" fmla="val 25006"/>
            </a:avLst>
          </a:prstGeom>
          <a:solidFill>
            <a:srgbClr val="5B9BD5"/>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Koope</a:t>
            </a:r>
            <a:r>
              <a:rPr kumimoji="0" lang="de-DE" altLang="de-DE"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-ration (Heimat-schule, </a:t>
            </a:r>
            <a:r>
              <a:rPr kumimoji="0" lang="de-DE" altLang="de-DE" sz="11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Multiteam-teilnahme</a:t>
            </a:r>
            <a:r>
              <a:rPr kumimoji="0" lang="de-DE" altLang="de-DE"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gemein-same Aktionen Pflege/-Schule</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6" name="Zylinder 18"/>
          <p:cNvSpPr>
            <a:spLocks noChangeArrowheads="1"/>
          </p:cNvSpPr>
          <p:nvPr/>
        </p:nvSpPr>
        <p:spPr bwMode="auto">
          <a:xfrm>
            <a:off x="7888435" y="3284980"/>
            <a:ext cx="819150" cy="2938033"/>
          </a:xfrm>
          <a:prstGeom prst="can">
            <a:avLst>
              <a:gd name="adj" fmla="val 25006"/>
            </a:avLst>
          </a:prstGeom>
          <a:solidFill>
            <a:srgbClr val="5B9BD5"/>
          </a:solidFill>
          <a:ln w="12700">
            <a:solidFill>
              <a:srgbClr val="1F4D78"/>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Beratung (Kind, Eltern, Schullauf-bahn) </a:t>
            </a: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7" name="Rectangle 8"/>
          <p:cNvSpPr>
            <a:spLocks noChangeArrowheads="1"/>
          </p:cNvSpPr>
          <p:nvPr/>
        </p:nvSpPr>
        <p:spPr bwMode="auto">
          <a:xfrm>
            <a:off x="1979712" y="636112"/>
            <a:ext cx="5472608"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sz="20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Säulen unserer schulischen Ausrichtung/Angebot für die Schülerinnen und Schüler</a:t>
            </a:r>
            <a:endParaRPr kumimoji="0" lang="de-DE" altLang="de-DE" sz="20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18" name="Rectangle 16"/>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2" name="Gleichschenkliges Dreieck 1"/>
          <p:cNvSpPr/>
          <p:nvPr/>
        </p:nvSpPr>
        <p:spPr>
          <a:xfrm>
            <a:off x="404881" y="1771545"/>
            <a:ext cx="8334237" cy="1575397"/>
          </a:xfrm>
          <a:prstGeom prst="triangle">
            <a:avLst>
              <a:gd name="adj" fmla="val 50798"/>
            </a:avLst>
          </a:prstGeom>
          <a:gradFill flip="none" rotWithShape="1">
            <a:gsLst>
              <a:gs pos="0">
                <a:schemeClr val="tx2">
                  <a:lumMod val="60000"/>
                  <a:lumOff val="40000"/>
                  <a:tint val="66000"/>
                  <a:satMod val="160000"/>
                </a:schemeClr>
              </a:gs>
              <a:gs pos="50000">
                <a:schemeClr val="tx2">
                  <a:lumMod val="60000"/>
                  <a:lumOff val="40000"/>
                  <a:tint val="44500"/>
                  <a:satMod val="160000"/>
                </a:schemeClr>
              </a:gs>
              <a:gs pos="100000">
                <a:schemeClr val="tx2">
                  <a:lumMod val="60000"/>
                  <a:lumOff val="40000"/>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20" name="Grafik 19"/>
          <p:cNvPicPr/>
          <p:nvPr/>
        </p:nvPicPr>
        <p:blipFill>
          <a:blip r:embed="rId7"/>
          <a:stretch>
            <a:fillRect/>
          </a:stretch>
        </p:blipFill>
        <p:spPr>
          <a:xfrm>
            <a:off x="4067943" y="2102803"/>
            <a:ext cx="1008112" cy="1181100"/>
          </a:xfrm>
          <a:prstGeom prst="rect">
            <a:avLst/>
          </a:prstGeom>
        </p:spPr>
      </p:pic>
      <p:sp>
        <p:nvSpPr>
          <p:cNvPr id="3" name="Fußzeilenplatzhalter 2"/>
          <p:cNvSpPr>
            <a:spLocks noGrp="1"/>
          </p:cNvSpPr>
          <p:nvPr>
            <p:ph type="ftr" sz="quarter" idx="11"/>
          </p:nvPr>
        </p:nvSpPr>
        <p:spPr/>
        <p:txBody>
          <a:bodyPr/>
          <a:lstStyle/>
          <a:p>
            <a:r>
              <a:rPr lang="de-DE" smtClean="0"/>
              <a:t>Klinikschule Paderborn / Stand 10/2022</a:t>
            </a:r>
            <a:endParaRPr lang="de-DE"/>
          </a:p>
        </p:txBody>
      </p:sp>
      <p:sp>
        <p:nvSpPr>
          <p:cNvPr id="4" name="Foliennummernplatzhalter 3"/>
          <p:cNvSpPr>
            <a:spLocks noGrp="1"/>
          </p:cNvSpPr>
          <p:nvPr>
            <p:ph type="sldNum" sz="quarter" idx="12"/>
          </p:nvPr>
        </p:nvSpPr>
        <p:spPr/>
        <p:txBody>
          <a:bodyPr/>
          <a:lstStyle/>
          <a:p>
            <a:fld id="{C01A6C3C-E003-42EE-A401-84C6A6DE0B34}" type="slidenum">
              <a:rPr lang="de-DE" smtClean="0"/>
              <a:pPr/>
              <a:t>14</a:t>
            </a:fld>
            <a:endParaRPr lang="de-DE"/>
          </a:p>
        </p:txBody>
      </p:sp>
    </p:spTree>
    <p:extLst>
      <p:ext uri="{BB962C8B-B14F-4D97-AF65-F5344CB8AC3E}">
        <p14:creationId xmlns:p14="http://schemas.microsoft.com/office/powerpoint/2010/main" val="38707823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leichschenkliges Dreieck 3"/>
          <p:cNvSpPr/>
          <p:nvPr/>
        </p:nvSpPr>
        <p:spPr>
          <a:xfrm>
            <a:off x="395536" y="1052736"/>
            <a:ext cx="8316923" cy="4894887"/>
          </a:xfrm>
          <a:prstGeom prst="triangle">
            <a:avLst/>
          </a:pr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sp>
      <p:grpSp>
        <p:nvGrpSpPr>
          <p:cNvPr id="5" name="Gruppieren 4"/>
          <p:cNvGrpSpPr/>
          <p:nvPr/>
        </p:nvGrpSpPr>
        <p:grpSpPr>
          <a:xfrm>
            <a:off x="3716639" y="2099130"/>
            <a:ext cx="1674713" cy="727596"/>
            <a:chOff x="2626693" y="1086982"/>
            <a:chExt cx="1674713" cy="727596"/>
          </a:xfrm>
        </p:grpSpPr>
        <p:sp>
          <p:nvSpPr>
            <p:cNvPr id="6" name="Abgerundetes Rechteck 5"/>
            <p:cNvSpPr/>
            <p:nvPr/>
          </p:nvSpPr>
          <p:spPr>
            <a:xfrm rot="10800000" flipV="1">
              <a:off x="2626693" y="1086982"/>
              <a:ext cx="1674713" cy="727596"/>
            </a:xfrm>
            <a:prstGeom prst="roundRect">
              <a:avLst/>
            </a:pr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7" name="Abgerundetes Rechteck 4"/>
            <p:cNvSpPr txBox="1"/>
            <p:nvPr/>
          </p:nvSpPr>
          <p:spPr>
            <a:xfrm>
              <a:off x="2662211" y="1122500"/>
              <a:ext cx="1603677" cy="65656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de-DE" sz="2000" kern="1200" dirty="0"/>
                <a:t>Haltung</a:t>
              </a:r>
            </a:p>
          </p:txBody>
        </p:sp>
      </p:grpSp>
      <p:grpSp>
        <p:nvGrpSpPr>
          <p:cNvPr id="8" name="Gruppieren 7"/>
          <p:cNvGrpSpPr/>
          <p:nvPr/>
        </p:nvGrpSpPr>
        <p:grpSpPr>
          <a:xfrm>
            <a:off x="3321525" y="2988337"/>
            <a:ext cx="2464939" cy="842429"/>
            <a:chOff x="2223914" y="1928854"/>
            <a:chExt cx="2464939" cy="842429"/>
          </a:xfrm>
        </p:grpSpPr>
        <p:sp>
          <p:nvSpPr>
            <p:cNvPr id="9" name="Abgerundetes Rechteck 8"/>
            <p:cNvSpPr/>
            <p:nvPr/>
          </p:nvSpPr>
          <p:spPr>
            <a:xfrm>
              <a:off x="2223914" y="1928854"/>
              <a:ext cx="2464939" cy="842429"/>
            </a:xfrm>
            <a:prstGeom prst="roundRect">
              <a:avLst/>
            </a:pr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 name="Abgerundetes Rechteck 4"/>
            <p:cNvSpPr txBox="1"/>
            <p:nvPr/>
          </p:nvSpPr>
          <p:spPr>
            <a:xfrm>
              <a:off x="2265038" y="1969978"/>
              <a:ext cx="2382691" cy="76018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de-DE" sz="2000" kern="1200" dirty="0"/>
                <a:t>Auftrag und Funktion</a:t>
              </a:r>
            </a:p>
          </p:txBody>
        </p:sp>
      </p:grpSp>
      <p:grpSp>
        <p:nvGrpSpPr>
          <p:cNvPr id="11" name="Gruppieren 10"/>
          <p:cNvGrpSpPr/>
          <p:nvPr/>
        </p:nvGrpSpPr>
        <p:grpSpPr>
          <a:xfrm>
            <a:off x="2807789" y="4037661"/>
            <a:ext cx="3528414" cy="797768"/>
            <a:chOff x="1692176" y="2864962"/>
            <a:chExt cx="3528414" cy="797768"/>
          </a:xfrm>
        </p:grpSpPr>
        <p:sp>
          <p:nvSpPr>
            <p:cNvPr id="12" name="Abgerundetes Rechteck 11"/>
            <p:cNvSpPr/>
            <p:nvPr/>
          </p:nvSpPr>
          <p:spPr>
            <a:xfrm>
              <a:off x="1692176" y="2864962"/>
              <a:ext cx="3528414" cy="797768"/>
            </a:xfrm>
            <a:prstGeom prst="roundRect">
              <a:avLst/>
            </a:pr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3" name="Abgerundetes Rechteck 4"/>
            <p:cNvSpPr txBox="1"/>
            <p:nvPr/>
          </p:nvSpPr>
          <p:spPr>
            <a:xfrm>
              <a:off x="1731120" y="2903906"/>
              <a:ext cx="3450526" cy="71988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de-DE" sz="2000" kern="1200" dirty="0"/>
                <a:t>Säulen der Arbeit</a:t>
              </a:r>
            </a:p>
          </p:txBody>
        </p:sp>
      </p:grpSp>
      <p:grpSp>
        <p:nvGrpSpPr>
          <p:cNvPr id="14" name="Gruppieren 13"/>
          <p:cNvGrpSpPr/>
          <p:nvPr/>
        </p:nvGrpSpPr>
        <p:grpSpPr>
          <a:xfrm>
            <a:off x="2303720" y="5002861"/>
            <a:ext cx="4536551" cy="793115"/>
            <a:chOff x="1195774" y="3800827"/>
            <a:chExt cx="4536551" cy="793115"/>
          </a:xfrm>
        </p:grpSpPr>
        <p:sp>
          <p:nvSpPr>
            <p:cNvPr id="15" name="Abgerundetes Rechteck 14"/>
            <p:cNvSpPr/>
            <p:nvPr/>
          </p:nvSpPr>
          <p:spPr>
            <a:xfrm>
              <a:off x="1195774" y="3800827"/>
              <a:ext cx="4536551" cy="793115"/>
            </a:xfrm>
            <a:prstGeom prst="roundRect">
              <a:avLst/>
            </a:prstGeom>
          </p:spPr>
          <p:style>
            <a:lnRef idx="1">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6" name="Abgerundetes Rechteck 4"/>
            <p:cNvSpPr txBox="1"/>
            <p:nvPr/>
          </p:nvSpPr>
          <p:spPr>
            <a:xfrm>
              <a:off x="1234491" y="3839544"/>
              <a:ext cx="4459117" cy="71568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de-DE" sz="1800" kern="1200" dirty="0"/>
                <a:t>Werte, Prinzipien</a:t>
              </a:r>
            </a:p>
          </p:txBody>
        </p:sp>
      </p:grpSp>
      <p:sp>
        <p:nvSpPr>
          <p:cNvPr id="2" name="Fußzeilenplatzhalter 1"/>
          <p:cNvSpPr>
            <a:spLocks noGrp="1"/>
          </p:cNvSpPr>
          <p:nvPr>
            <p:ph type="ftr" sz="quarter" idx="11"/>
          </p:nvPr>
        </p:nvSpPr>
        <p:spPr/>
        <p:txBody>
          <a:bodyPr/>
          <a:lstStyle/>
          <a:p>
            <a:r>
              <a:rPr lang="de-DE" smtClean="0"/>
              <a:t>Klinikschule Paderborn / Stand 10/2022</a:t>
            </a:r>
            <a:endParaRPr lang="de-DE"/>
          </a:p>
        </p:txBody>
      </p:sp>
      <p:sp>
        <p:nvSpPr>
          <p:cNvPr id="3" name="Foliennummernplatzhalter 2"/>
          <p:cNvSpPr>
            <a:spLocks noGrp="1"/>
          </p:cNvSpPr>
          <p:nvPr>
            <p:ph type="sldNum" sz="quarter" idx="12"/>
          </p:nvPr>
        </p:nvSpPr>
        <p:spPr/>
        <p:txBody>
          <a:bodyPr/>
          <a:lstStyle/>
          <a:p>
            <a:fld id="{C01A6C3C-E003-42EE-A401-84C6A6DE0B34}" type="slidenum">
              <a:rPr lang="de-DE" smtClean="0"/>
              <a:pPr/>
              <a:t>15</a:t>
            </a:fld>
            <a:endParaRPr lang="de-DE"/>
          </a:p>
        </p:txBody>
      </p:sp>
    </p:spTree>
    <p:extLst>
      <p:ext uri="{BB962C8B-B14F-4D97-AF65-F5344CB8AC3E}">
        <p14:creationId xmlns:p14="http://schemas.microsoft.com/office/powerpoint/2010/main" val="12616827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2935812183"/>
              </p:ext>
            </p:extLst>
          </p:nvPr>
        </p:nvGraphicFramePr>
        <p:xfrm>
          <a:off x="827584" y="480154"/>
          <a:ext cx="7632848" cy="5775135"/>
        </p:xfrm>
        <a:graphic>
          <a:graphicData uri="http://schemas.openxmlformats.org/drawingml/2006/table">
            <a:tbl>
              <a:tblPr firstRow="1" firstCol="1" bandRow="1">
                <a:tableStyleId>{5C22544A-7EE6-4342-B048-85BDC9FD1C3A}</a:tableStyleId>
              </a:tblPr>
              <a:tblGrid>
                <a:gridCol w="4038507">
                  <a:extLst>
                    <a:ext uri="{9D8B030D-6E8A-4147-A177-3AD203B41FA5}">
                      <a16:colId xmlns:a16="http://schemas.microsoft.com/office/drawing/2014/main" val="1855201209"/>
                    </a:ext>
                  </a:extLst>
                </a:gridCol>
                <a:gridCol w="3594341">
                  <a:extLst>
                    <a:ext uri="{9D8B030D-6E8A-4147-A177-3AD203B41FA5}">
                      <a16:colId xmlns:a16="http://schemas.microsoft.com/office/drawing/2014/main" val="3527883608"/>
                    </a:ext>
                  </a:extLst>
                </a:gridCol>
              </a:tblGrid>
              <a:tr h="393508">
                <a:tc>
                  <a:txBody>
                    <a:bodyPr/>
                    <a:lstStyle/>
                    <a:p>
                      <a:pPr marL="457200">
                        <a:lnSpc>
                          <a:spcPct val="107000"/>
                        </a:lnSpc>
                        <a:spcAft>
                          <a:spcPts val="0"/>
                        </a:spcAft>
                      </a:pPr>
                      <a:r>
                        <a:rPr lang="de-DE" sz="1100" dirty="0">
                          <a:effectLst/>
                        </a:rPr>
                        <a:t> Werte /Prinzipien</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6962" marR="2696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nSpc>
                          <a:spcPct val="107000"/>
                        </a:lnSpc>
                        <a:spcAft>
                          <a:spcPts val="0"/>
                        </a:spcAft>
                      </a:pPr>
                      <a:r>
                        <a:rPr lang="de-DE" sz="1100" dirty="0">
                          <a:effectLst/>
                        </a:rPr>
                        <a:t>Maßnahmen</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6962" marR="2696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07559751"/>
                  </a:ext>
                </a:extLst>
              </a:tr>
              <a:tr h="539114">
                <a:tc>
                  <a:txBody>
                    <a:bodyPr/>
                    <a:lstStyle/>
                    <a:p>
                      <a:pPr marL="342900" lvl="0" indent="-342900">
                        <a:lnSpc>
                          <a:spcPct val="107000"/>
                        </a:lnSpc>
                        <a:spcAft>
                          <a:spcPts val="0"/>
                        </a:spcAft>
                        <a:buFont typeface="Symbol" panose="05050102010706020507" pitchFamily="18" charset="2"/>
                        <a:buChar char=""/>
                      </a:pPr>
                      <a:r>
                        <a:rPr lang="de-DE" sz="1100" dirty="0">
                          <a:effectLst/>
                        </a:rPr>
                        <a:t>Beziehung und Vertrauen schaffen</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6962" marR="2696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nSpc>
                          <a:spcPct val="107000"/>
                        </a:lnSpc>
                        <a:spcAft>
                          <a:spcPts val="0"/>
                        </a:spcAft>
                        <a:buFont typeface="Symbol" panose="05050102010706020507" pitchFamily="18" charset="2"/>
                        <a:buChar char=""/>
                      </a:pPr>
                      <a:r>
                        <a:rPr lang="de-DE" sz="1100" dirty="0">
                          <a:effectLst/>
                        </a:rPr>
                        <a:t>Gespräche</a:t>
                      </a:r>
                    </a:p>
                    <a:p>
                      <a:pPr marL="342900" lvl="0" indent="-342900">
                        <a:lnSpc>
                          <a:spcPct val="107000"/>
                        </a:lnSpc>
                        <a:spcAft>
                          <a:spcPts val="0"/>
                        </a:spcAft>
                        <a:buFont typeface="Symbol" panose="05050102010706020507" pitchFamily="18" charset="2"/>
                        <a:buChar char=""/>
                      </a:pPr>
                      <a:r>
                        <a:rPr lang="de-DE" sz="1100" dirty="0">
                          <a:effectLst/>
                        </a:rPr>
                        <a:t>Echtheit</a:t>
                      </a:r>
                    </a:p>
                    <a:p>
                      <a:pPr marL="342900" lvl="0" indent="-342900">
                        <a:lnSpc>
                          <a:spcPct val="107000"/>
                        </a:lnSpc>
                        <a:spcAft>
                          <a:spcPts val="0"/>
                        </a:spcAft>
                        <a:buFont typeface="Symbol" panose="05050102010706020507" pitchFamily="18" charset="2"/>
                        <a:buChar char=""/>
                      </a:pPr>
                      <a:r>
                        <a:rPr lang="de-DE" sz="1100" dirty="0">
                          <a:effectLst/>
                        </a:rPr>
                        <a:t>Konsequenz/</a:t>
                      </a:r>
                    </a:p>
                    <a:p>
                      <a:pPr marL="457200">
                        <a:lnSpc>
                          <a:spcPct val="107000"/>
                        </a:lnSpc>
                        <a:spcAft>
                          <a:spcPts val="0"/>
                        </a:spcAft>
                      </a:pPr>
                      <a:r>
                        <a:rPr lang="de-DE" sz="1100" dirty="0">
                          <a:effectLst/>
                        </a:rPr>
                        <a:t>Zuverlässigkeit</a:t>
                      </a:r>
                    </a:p>
                    <a:p>
                      <a:pPr marL="342900" lvl="0" indent="-342900">
                        <a:lnSpc>
                          <a:spcPct val="107000"/>
                        </a:lnSpc>
                        <a:spcAft>
                          <a:spcPts val="0"/>
                        </a:spcAft>
                        <a:buFont typeface="Symbol" panose="05050102010706020507" pitchFamily="18" charset="2"/>
                        <a:buChar char=""/>
                      </a:pPr>
                      <a:r>
                        <a:rPr lang="de-DE" sz="1100" dirty="0">
                          <a:effectLst/>
                        </a:rPr>
                        <a:t>Rituale in Schule und Klasse</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6962" marR="2696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8463900"/>
                  </a:ext>
                </a:extLst>
              </a:tr>
              <a:tr h="288032">
                <a:tc>
                  <a:txBody>
                    <a:bodyPr/>
                    <a:lstStyle/>
                    <a:p>
                      <a:pPr marL="342900" lvl="0" indent="-342900">
                        <a:lnSpc>
                          <a:spcPct val="107000"/>
                        </a:lnSpc>
                        <a:spcAft>
                          <a:spcPts val="0"/>
                        </a:spcAft>
                        <a:buFont typeface="Symbol" panose="05050102010706020507" pitchFamily="18" charset="2"/>
                        <a:buChar char=""/>
                      </a:pPr>
                      <a:r>
                        <a:rPr lang="de-DE" sz="1100" dirty="0">
                          <a:effectLst/>
                        </a:rPr>
                        <a:t>Sozialverhalten trainieren</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6962" marR="2696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nSpc>
                          <a:spcPct val="107000"/>
                        </a:lnSpc>
                        <a:spcAft>
                          <a:spcPts val="0"/>
                        </a:spcAft>
                        <a:buFont typeface="Symbol" panose="05050102010706020507" pitchFamily="18" charset="2"/>
                        <a:buChar char=""/>
                      </a:pPr>
                      <a:r>
                        <a:rPr lang="de-DE" sz="1100" dirty="0">
                          <a:effectLst/>
                        </a:rPr>
                        <a:t>Unterricht</a:t>
                      </a:r>
                    </a:p>
                    <a:p>
                      <a:pPr marL="342900" lvl="0" indent="-342900">
                        <a:lnSpc>
                          <a:spcPct val="107000"/>
                        </a:lnSpc>
                        <a:spcAft>
                          <a:spcPts val="0"/>
                        </a:spcAft>
                        <a:buFont typeface="Symbol" panose="05050102010706020507" pitchFamily="18" charset="2"/>
                        <a:buChar char=""/>
                      </a:pPr>
                      <a:r>
                        <a:rPr lang="de-DE" sz="1100" dirty="0">
                          <a:effectLst/>
                        </a:rPr>
                        <a:t>Gespräche</a:t>
                      </a:r>
                    </a:p>
                    <a:p>
                      <a:pPr marL="342900" lvl="0" indent="-342900">
                        <a:lnSpc>
                          <a:spcPct val="107000"/>
                        </a:lnSpc>
                        <a:spcAft>
                          <a:spcPts val="0"/>
                        </a:spcAft>
                        <a:buFont typeface="Symbol" panose="05050102010706020507" pitchFamily="18" charset="2"/>
                        <a:buChar char=""/>
                      </a:pPr>
                      <a:r>
                        <a:rPr lang="de-DE" sz="1100" dirty="0">
                          <a:effectLst/>
                        </a:rPr>
                        <a:t>AGs</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6962" marR="2696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2279602"/>
                  </a:ext>
                </a:extLst>
              </a:tr>
              <a:tr h="503417">
                <a:tc>
                  <a:txBody>
                    <a:bodyPr/>
                    <a:lstStyle/>
                    <a:p>
                      <a:pPr marL="342900" lvl="0" indent="-342900">
                        <a:lnSpc>
                          <a:spcPct val="107000"/>
                        </a:lnSpc>
                        <a:spcAft>
                          <a:spcPts val="0"/>
                        </a:spcAft>
                        <a:buFont typeface="Symbol" panose="05050102010706020507" pitchFamily="18" charset="2"/>
                        <a:buChar char=""/>
                      </a:pPr>
                      <a:r>
                        <a:rPr lang="de-DE" sz="1100">
                          <a:effectLst/>
                        </a:rPr>
                        <a:t>Ganzheitliches Lernen</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txBody>
                  <a:tcPr marL="26962" marR="2696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nSpc>
                          <a:spcPct val="107000"/>
                        </a:lnSpc>
                        <a:spcAft>
                          <a:spcPts val="0"/>
                        </a:spcAft>
                        <a:buFont typeface="Symbol" panose="05050102010706020507" pitchFamily="18" charset="2"/>
                        <a:buChar char=""/>
                      </a:pPr>
                      <a:r>
                        <a:rPr lang="de-DE" sz="1100" dirty="0">
                          <a:effectLst/>
                        </a:rPr>
                        <a:t>Fächerübergreifend</a:t>
                      </a:r>
                    </a:p>
                    <a:p>
                      <a:pPr marL="342900" lvl="0" indent="-342900">
                        <a:lnSpc>
                          <a:spcPct val="107000"/>
                        </a:lnSpc>
                        <a:spcAft>
                          <a:spcPts val="0"/>
                        </a:spcAft>
                        <a:buFont typeface="Symbol" panose="05050102010706020507" pitchFamily="18" charset="2"/>
                        <a:buChar char=""/>
                      </a:pPr>
                      <a:r>
                        <a:rPr lang="de-DE" sz="1100" dirty="0">
                          <a:effectLst/>
                        </a:rPr>
                        <a:t>Jahrgangs- und stufenübergreifend</a:t>
                      </a:r>
                    </a:p>
                    <a:p>
                      <a:pPr marL="342900" lvl="0" indent="-342900">
                        <a:lnSpc>
                          <a:spcPct val="107000"/>
                        </a:lnSpc>
                        <a:spcAft>
                          <a:spcPts val="0"/>
                        </a:spcAft>
                        <a:buFont typeface="Symbol" panose="05050102010706020507" pitchFamily="18" charset="2"/>
                        <a:buChar char=""/>
                      </a:pPr>
                      <a:r>
                        <a:rPr lang="de-DE" sz="1100" dirty="0">
                          <a:effectLst/>
                        </a:rPr>
                        <a:t>Lernstrategien anbahnen und fördern</a:t>
                      </a:r>
                    </a:p>
                    <a:p>
                      <a:pPr marL="342900" lvl="0" indent="-342900">
                        <a:lnSpc>
                          <a:spcPct val="107000"/>
                        </a:lnSpc>
                        <a:spcAft>
                          <a:spcPts val="0"/>
                        </a:spcAft>
                        <a:buFont typeface="Symbol" panose="05050102010706020507" pitchFamily="18" charset="2"/>
                        <a:buChar char=""/>
                      </a:pPr>
                      <a:r>
                        <a:rPr lang="de-DE" sz="1100" dirty="0">
                          <a:effectLst/>
                        </a:rPr>
                        <a:t>Kompetenzen fördern</a:t>
                      </a:r>
                    </a:p>
                    <a:p>
                      <a:pPr marL="342900" lvl="0" indent="-342900">
                        <a:lnSpc>
                          <a:spcPct val="107000"/>
                        </a:lnSpc>
                        <a:spcAft>
                          <a:spcPts val="0"/>
                        </a:spcAft>
                        <a:buFont typeface="Symbol" panose="05050102010706020507" pitchFamily="18" charset="2"/>
                        <a:buChar char=""/>
                      </a:pPr>
                      <a:r>
                        <a:rPr lang="de-DE" sz="1100" dirty="0">
                          <a:effectLst/>
                        </a:rPr>
                        <a:t>Alle Sinne ansprechend</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6962" marR="2696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5756855"/>
                  </a:ext>
                </a:extLst>
              </a:tr>
              <a:tr h="499166">
                <a:tc>
                  <a:txBody>
                    <a:bodyPr/>
                    <a:lstStyle/>
                    <a:p>
                      <a:pPr marL="342900" lvl="0" indent="-342900">
                        <a:lnSpc>
                          <a:spcPct val="107000"/>
                        </a:lnSpc>
                        <a:spcAft>
                          <a:spcPts val="0"/>
                        </a:spcAft>
                        <a:buFont typeface="Symbol" panose="05050102010706020507" pitchFamily="18" charset="2"/>
                        <a:buChar char=""/>
                      </a:pPr>
                      <a:r>
                        <a:rPr lang="de-DE" sz="1100">
                          <a:effectLst/>
                        </a:rPr>
                        <a:t>Positive Erfahrungen vermitteln</a:t>
                      </a:r>
                    </a:p>
                    <a:p>
                      <a:pPr marL="342900" lvl="0" indent="-342900">
                        <a:lnSpc>
                          <a:spcPct val="107000"/>
                        </a:lnSpc>
                        <a:spcAft>
                          <a:spcPts val="0"/>
                        </a:spcAft>
                        <a:buFont typeface="Symbol" panose="05050102010706020507" pitchFamily="18" charset="2"/>
                        <a:buChar char=""/>
                      </a:pPr>
                      <a:r>
                        <a:rPr lang="de-DE" sz="1100">
                          <a:effectLst/>
                        </a:rPr>
                        <a:t>Freude an schulischen Inhalten/Methoden/Kompetenzen erfahrbar machen</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txBody>
                  <a:tcPr marL="26962" marR="2696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nSpc>
                          <a:spcPct val="107000"/>
                        </a:lnSpc>
                        <a:spcAft>
                          <a:spcPts val="0"/>
                        </a:spcAft>
                        <a:buFont typeface="Symbol" panose="05050102010706020507" pitchFamily="18" charset="2"/>
                        <a:buChar char=""/>
                      </a:pPr>
                      <a:r>
                        <a:rPr lang="de-DE" sz="1100" dirty="0">
                          <a:effectLst/>
                        </a:rPr>
                        <a:t>Angemessenes Leistungsniveau</a:t>
                      </a:r>
                    </a:p>
                    <a:p>
                      <a:pPr marL="342900" lvl="0" indent="-342900">
                        <a:lnSpc>
                          <a:spcPct val="107000"/>
                        </a:lnSpc>
                        <a:spcAft>
                          <a:spcPts val="0"/>
                        </a:spcAft>
                        <a:buFont typeface="Symbol" panose="05050102010706020507" pitchFamily="18" charset="2"/>
                        <a:buChar char=""/>
                      </a:pPr>
                      <a:r>
                        <a:rPr lang="de-DE" sz="1100" dirty="0">
                          <a:effectLst/>
                        </a:rPr>
                        <a:t>Interessensgeleitete Themenfelder</a:t>
                      </a:r>
                    </a:p>
                    <a:p>
                      <a:pPr marL="342900" lvl="0" indent="-342900">
                        <a:lnSpc>
                          <a:spcPct val="107000"/>
                        </a:lnSpc>
                        <a:spcAft>
                          <a:spcPts val="0"/>
                        </a:spcAft>
                        <a:buFont typeface="Symbol" panose="05050102010706020507" pitchFamily="18" charset="2"/>
                        <a:buChar char=""/>
                      </a:pPr>
                      <a:r>
                        <a:rPr lang="de-DE" sz="1100" dirty="0">
                          <a:effectLst/>
                        </a:rPr>
                        <a:t>rhythmisierter Unterricht</a:t>
                      </a:r>
                    </a:p>
                    <a:p>
                      <a:pPr marL="342900" lvl="0" indent="-342900">
                        <a:lnSpc>
                          <a:spcPct val="107000"/>
                        </a:lnSpc>
                        <a:spcAft>
                          <a:spcPts val="0"/>
                        </a:spcAft>
                        <a:buFont typeface="Symbol" panose="05050102010706020507" pitchFamily="18" charset="2"/>
                        <a:buChar char=""/>
                      </a:pPr>
                      <a:r>
                        <a:rPr lang="de-DE" sz="1100" dirty="0">
                          <a:effectLst/>
                        </a:rPr>
                        <a:t>Wechselnde, spannende Methoden</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6962" marR="2696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2307935"/>
                  </a:ext>
                </a:extLst>
              </a:tr>
              <a:tr h="216024">
                <a:tc>
                  <a:txBody>
                    <a:bodyPr/>
                    <a:lstStyle/>
                    <a:p>
                      <a:pPr marL="342900" lvl="0" indent="-342900">
                        <a:lnSpc>
                          <a:spcPct val="107000"/>
                        </a:lnSpc>
                        <a:spcAft>
                          <a:spcPts val="0"/>
                        </a:spcAft>
                        <a:buFont typeface="Symbol" panose="05050102010706020507" pitchFamily="18" charset="2"/>
                        <a:buChar char=""/>
                      </a:pPr>
                      <a:r>
                        <a:rPr lang="de-DE" sz="1100">
                          <a:effectLst/>
                        </a:rPr>
                        <a:t>Fordern und Fördern</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txBody>
                  <a:tcPr marL="26962" marR="2696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nSpc>
                          <a:spcPct val="107000"/>
                        </a:lnSpc>
                        <a:spcAft>
                          <a:spcPts val="0"/>
                        </a:spcAft>
                        <a:buFont typeface="Symbol" panose="05050102010706020507" pitchFamily="18" charset="2"/>
                        <a:buChar char=""/>
                      </a:pPr>
                      <a:r>
                        <a:rPr lang="de-DE" sz="1100" dirty="0">
                          <a:effectLst/>
                        </a:rPr>
                        <a:t>Aufbau und Ausbau von Selbstregulierung, Selbststeuerung und Selbstverantwortung</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6962" marR="2696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36091029"/>
                  </a:ext>
                </a:extLst>
              </a:tr>
              <a:tr h="216024">
                <a:tc>
                  <a:txBody>
                    <a:bodyPr/>
                    <a:lstStyle/>
                    <a:p>
                      <a:pPr marL="342900" lvl="0" indent="-342900">
                        <a:lnSpc>
                          <a:spcPct val="107000"/>
                        </a:lnSpc>
                        <a:spcAft>
                          <a:spcPts val="0"/>
                        </a:spcAft>
                        <a:buFont typeface="Symbol" panose="05050102010706020507" pitchFamily="18" charset="2"/>
                        <a:buChar char=""/>
                      </a:pPr>
                      <a:r>
                        <a:rPr lang="de-DE" sz="1100" dirty="0">
                          <a:effectLst/>
                        </a:rPr>
                        <a:t>Hilfen zur Orientierung in einer globalisierten Welt geben</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6962" marR="2696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nSpc>
                          <a:spcPct val="107000"/>
                        </a:lnSpc>
                        <a:spcAft>
                          <a:spcPts val="0"/>
                        </a:spcAft>
                        <a:buFont typeface="Symbol" panose="05050102010706020507" pitchFamily="18" charset="2"/>
                        <a:buChar char=""/>
                      </a:pPr>
                      <a:r>
                        <a:rPr lang="de-DE" sz="1100" dirty="0">
                          <a:effectLst/>
                        </a:rPr>
                        <a:t>Medienkompetenz entwickeln</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6962" marR="2696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9685478"/>
                  </a:ext>
                </a:extLst>
              </a:tr>
              <a:tr h="144016">
                <a:tc>
                  <a:txBody>
                    <a:bodyPr/>
                    <a:lstStyle/>
                    <a:p>
                      <a:pPr marL="342900" lvl="0" indent="-342900">
                        <a:lnSpc>
                          <a:spcPct val="107000"/>
                        </a:lnSpc>
                        <a:spcAft>
                          <a:spcPts val="0"/>
                        </a:spcAft>
                        <a:buFont typeface="Symbol" panose="05050102010706020507" pitchFamily="18" charset="2"/>
                        <a:buChar char=""/>
                      </a:pPr>
                      <a:r>
                        <a:rPr lang="de-DE" sz="1100">
                          <a:effectLst/>
                        </a:rPr>
                        <a:t>Wertschätzung, Respekt und Demokratie leben</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txBody>
                  <a:tcPr marL="26962" marR="2696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nSpc>
                          <a:spcPct val="107000"/>
                        </a:lnSpc>
                        <a:spcAft>
                          <a:spcPts val="0"/>
                        </a:spcAft>
                        <a:buFont typeface="Symbol" panose="05050102010706020507" pitchFamily="18" charset="2"/>
                        <a:buChar char=""/>
                      </a:pPr>
                      <a:r>
                        <a:rPr lang="de-DE" sz="1100" dirty="0">
                          <a:effectLst/>
                        </a:rPr>
                        <a:t>Unterrichtsthemen in den Fächern Geschichte, Religion, Deutsch einfließen lassen</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6962" marR="2696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23898480"/>
                  </a:ext>
                </a:extLst>
              </a:tr>
              <a:tr h="360040">
                <a:tc>
                  <a:txBody>
                    <a:bodyPr/>
                    <a:lstStyle/>
                    <a:p>
                      <a:pPr marL="342900" lvl="0" indent="-342900">
                        <a:lnSpc>
                          <a:spcPct val="107000"/>
                        </a:lnSpc>
                        <a:spcAft>
                          <a:spcPts val="0"/>
                        </a:spcAft>
                        <a:buFont typeface="Symbol" panose="05050102010706020507" pitchFamily="18" charset="2"/>
                        <a:buChar char=""/>
                      </a:pPr>
                      <a:r>
                        <a:rPr lang="de-DE" sz="1100">
                          <a:effectLst/>
                        </a:rPr>
                        <a:t>Möglichkeiten einer sinnvollen Freizeitgestaltung aufzeigen</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txBody>
                  <a:tcPr marL="26962" marR="2696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nSpc>
                          <a:spcPct val="107000"/>
                        </a:lnSpc>
                        <a:spcAft>
                          <a:spcPts val="0"/>
                        </a:spcAft>
                        <a:buFont typeface="Symbol" panose="05050102010706020507" pitchFamily="18" charset="2"/>
                        <a:buChar char=""/>
                      </a:pPr>
                      <a:r>
                        <a:rPr lang="de-DE" sz="1100" dirty="0">
                          <a:effectLst/>
                        </a:rPr>
                        <a:t>Einbeziehung von Freizeitaktivitäten in den Unterricht</a:t>
                      </a:r>
                    </a:p>
                    <a:p>
                      <a:pPr marL="342900" lvl="0" indent="-342900">
                        <a:lnSpc>
                          <a:spcPct val="107000"/>
                        </a:lnSpc>
                        <a:spcAft>
                          <a:spcPts val="0"/>
                        </a:spcAft>
                        <a:buFont typeface="Symbol" panose="05050102010706020507" pitchFamily="18" charset="2"/>
                        <a:buChar char=""/>
                      </a:pPr>
                      <a:r>
                        <a:rPr lang="de-DE" sz="1100" dirty="0">
                          <a:effectLst/>
                        </a:rPr>
                        <a:t>AG Angebote mit musischem Schwerpunkt</a:t>
                      </a:r>
                    </a:p>
                    <a:p>
                      <a:pPr marL="342900" lvl="0" indent="-342900">
                        <a:lnSpc>
                          <a:spcPct val="107000"/>
                        </a:lnSpc>
                        <a:spcAft>
                          <a:spcPts val="0"/>
                        </a:spcAft>
                        <a:buFont typeface="Symbol" panose="05050102010706020507" pitchFamily="18" charset="2"/>
                        <a:buChar char=""/>
                      </a:pPr>
                      <a:r>
                        <a:rPr lang="de-DE" sz="1100" dirty="0">
                          <a:effectLst/>
                        </a:rPr>
                        <a:t>Zusammenarbeit mit der Pflege</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6962" marR="2696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8070669"/>
                  </a:ext>
                </a:extLst>
              </a:tr>
              <a:tr h="216024">
                <a:tc>
                  <a:txBody>
                    <a:bodyPr/>
                    <a:lstStyle/>
                    <a:p>
                      <a:pPr marL="342900" lvl="0" indent="-342900">
                        <a:lnSpc>
                          <a:spcPct val="107000"/>
                        </a:lnSpc>
                        <a:spcAft>
                          <a:spcPts val="0"/>
                        </a:spcAft>
                        <a:buFont typeface="Symbol" panose="05050102010706020507" pitchFamily="18" charset="2"/>
                        <a:buChar char=""/>
                      </a:pPr>
                      <a:r>
                        <a:rPr lang="de-DE" sz="1100">
                          <a:effectLst/>
                        </a:rPr>
                        <a:t>Kooperation</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txBody>
                  <a:tcPr marL="26962" marR="2696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nSpc>
                          <a:spcPct val="107000"/>
                        </a:lnSpc>
                        <a:spcAft>
                          <a:spcPts val="0"/>
                        </a:spcAft>
                        <a:buFont typeface="Symbol" panose="05050102010706020507" pitchFamily="18" charset="2"/>
                        <a:buChar char=""/>
                      </a:pPr>
                      <a:r>
                        <a:rPr lang="de-DE" sz="1100" dirty="0">
                          <a:effectLst/>
                        </a:rPr>
                        <a:t>Enge und regelmäßige Zusammenarbeit mit Kollegen*innen, Therapeuten*innen und Pflege</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6962" marR="2696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6415393"/>
                  </a:ext>
                </a:extLst>
              </a:tr>
              <a:tr h="125134">
                <a:tc>
                  <a:txBody>
                    <a:bodyPr/>
                    <a:lstStyle/>
                    <a:p>
                      <a:pPr marL="342900" lvl="0" indent="-342900">
                        <a:lnSpc>
                          <a:spcPct val="107000"/>
                        </a:lnSpc>
                        <a:spcAft>
                          <a:spcPts val="0"/>
                        </a:spcAft>
                        <a:buFont typeface="Symbol" panose="05050102010706020507" pitchFamily="18" charset="2"/>
                        <a:buChar char=""/>
                      </a:pPr>
                      <a:r>
                        <a:rPr lang="de-DE" sz="1100">
                          <a:effectLst/>
                        </a:rPr>
                        <a:t>Rituale</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txBody>
                  <a:tcPr marL="26962" marR="2696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nSpc>
                          <a:spcPct val="107000"/>
                        </a:lnSpc>
                        <a:spcAft>
                          <a:spcPts val="0"/>
                        </a:spcAft>
                        <a:buFont typeface="Symbol" panose="05050102010706020507" pitchFamily="18" charset="2"/>
                        <a:buChar char=""/>
                      </a:pPr>
                      <a:r>
                        <a:rPr lang="de-DE" sz="1100" dirty="0">
                          <a:effectLst/>
                        </a:rPr>
                        <a:t>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6962" marR="2696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73067148"/>
                  </a:ext>
                </a:extLst>
              </a:tr>
            </a:tbl>
          </a:graphicData>
        </a:graphic>
      </p:graphicFrame>
      <p:sp>
        <p:nvSpPr>
          <p:cNvPr id="3" name="Fußzeilenplatzhalter 2"/>
          <p:cNvSpPr>
            <a:spLocks noGrp="1"/>
          </p:cNvSpPr>
          <p:nvPr>
            <p:ph type="ftr" sz="quarter" idx="11"/>
          </p:nvPr>
        </p:nvSpPr>
        <p:spPr/>
        <p:txBody>
          <a:bodyPr/>
          <a:lstStyle/>
          <a:p>
            <a:r>
              <a:rPr lang="de-DE" smtClean="0"/>
              <a:t>Klinikschule Paderborn / Stand 10/2022</a:t>
            </a:r>
            <a:endParaRPr lang="de-DE"/>
          </a:p>
        </p:txBody>
      </p:sp>
      <p:sp>
        <p:nvSpPr>
          <p:cNvPr id="4" name="Foliennummernplatzhalter 3"/>
          <p:cNvSpPr>
            <a:spLocks noGrp="1"/>
          </p:cNvSpPr>
          <p:nvPr>
            <p:ph type="sldNum" sz="quarter" idx="12"/>
          </p:nvPr>
        </p:nvSpPr>
        <p:spPr/>
        <p:txBody>
          <a:bodyPr/>
          <a:lstStyle/>
          <a:p>
            <a:fld id="{C01A6C3C-E003-42EE-A401-84C6A6DE0B34}" type="slidenum">
              <a:rPr lang="de-DE" smtClean="0"/>
              <a:pPr/>
              <a:t>16</a:t>
            </a:fld>
            <a:endParaRPr lang="de-DE"/>
          </a:p>
        </p:txBody>
      </p:sp>
    </p:spTree>
    <p:extLst>
      <p:ext uri="{BB962C8B-B14F-4D97-AF65-F5344CB8AC3E}">
        <p14:creationId xmlns:p14="http://schemas.microsoft.com/office/powerpoint/2010/main" val="22423233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e 2"/>
          <p:cNvGraphicFramePr>
            <a:graphicFrameLocks noGrp="1"/>
          </p:cNvGraphicFramePr>
          <p:nvPr>
            <p:extLst>
              <p:ext uri="{D42A27DB-BD31-4B8C-83A1-F6EECF244321}">
                <p14:modId xmlns:p14="http://schemas.microsoft.com/office/powerpoint/2010/main" val="1227519052"/>
              </p:ext>
            </p:extLst>
          </p:nvPr>
        </p:nvGraphicFramePr>
        <p:xfrm>
          <a:off x="611560" y="332656"/>
          <a:ext cx="7776864" cy="6258824"/>
        </p:xfrm>
        <a:graphic>
          <a:graphicData uri="http://schemas.openxmlformats.org/drawingml/2006/table">
            <a:tbl>
              <a:tblPr firstRow="1" firstCol="1" bandRow="1">
                <a:tableStyleId>{5C22544A-7EE6-4342-B048-85BDC9FD1C3A}</a:tableStyleId>
              </a:tblPr>
              <a:tblGrid>
                <a:gridCol w="3146626">
                  <a:extLst>
                    <a:ext uri="{9D8B030D-6E8A-4147-A177-3AD203B41FA5}">
                      <a16:colId xmlns:a16="http://schemas.microsoft.com/office/drawing/2014/main" val="3219991041"/>
                    </a:ext>
                  </a:extLst>
                </a:gridCol>
                <a:gridCol w="4630238">
                  <a:extLst>
                    <a:ext uri="{9D8B030D-6E8A-4147-A177-3AD203B41FA5}">
                      <a16:colId xmlns:a16="http://schemas.microsoft.com/office/drawing/2014/main" val="1895528754"/>
                    </a:ext>
                  </a:extLst>
                </a:gridCol>
              </a:tblGrid>
              <a:tr h="432049">
                <a:tc>
                  <a:txBody>
                    <a:bodyPr/>
                    <a:lstStyle/>
                    <a:p>
                      <a:pPr marL="457200">
                        <a:lnSpc>
                          <a:spcPct val="107000"/>
                        </a:lnSpc>
                        <a:spcAft>
                          <a:spcPts val="0"/>
                        </a:spcAft>
                      </a:pPr>
                      <a:r>
                        <a:rPr lang="de-DE" sz="1100" dirty="0">
                          <a:effectLst/>
                        </a:rPr>
                        <a:t>Maßnahmen</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4342" marR="2434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nSpc>
                          <a:spcPct val="107000"/>
                        </a:lnSpc>
                        <a:spcAft>
                          <a:spcPts val="0"/>
                        </a:spcAft>
                      </a:pPr>
                      <a:r>
                        <a:rPr lang="de-DE" sz="1100" dirty="0">
                          <a:effectLst/>
                        </a:rPr>
                        <a:t>Konkret durch… (Brain-</a:t>
                      </a:r>
                      <a:r>
                        <a:rPr lang="de-DE" sz="1100" dirty="0" err="1">
                          <a:effectLst/>
                        </a:rPr>
                        <a:t>storming</a:t>
                      </a:r>
                      <a:r>
                        <a:rPr lang="de-DE" sz="1100" dirty="0">
                          <a:effectLst/>
                        </a:rPr>
                        <a:t>/Ideenkiste/</a:t>
                      </a:r>
                    </a:p>
                    <a:p>
                      <a:pPr marL="457200">
                        <a:lnSpc>
                          <a:spcPct val="107000"/>
                        </a:lnSpc>
                        <a:spcAft>
                          <a:spcPts val="0"/>
                        </a:spcAft>
                      </a:pPr>
                      <a:r>
                        <a:rPr lang="de-DE" sz="1100" dirty="0">
                          <a:effectLst/>
                        </a:rPr>
                        <a:t>Auswahl nicht jeder kann alles, manches ist Fächerabhängig))</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4342" marR="2434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18655914"/>
                  </a:ext>
                </a:extLst>
              </a:tr>
              <a:tr h="633478">
                <a:tc>
                  <a:txBody>
                    <a:bodyPr/>
                    <a:lstStyle/>
                    <a:p>
                      <a:pPr marL="342900" lvl="0" indent="-342900">
                        <a:lnSpc>
                          <a:spcPct val="107000"/>
                        </a:lnSpc>
                        <a:spcAft>
                          <a:spcPts val="0"/>
                        </a:spcAft>
                        <a:buFont typeface="Symbol" panose="05050102010706020507" pitchFamily="18" charset="2"/>
                        <a:buChar char=""/>
                      </a:pPr>
                      <a:r>
                        <a:rPr lang="de-DE" sz="1100" dirty="0">
                          <a:effectLst/>
                        </a:rPr>
                        <a:t>Gespräche</a:t>
                      </a:r>
                    </a:p>
                    <a:p>
                      <a:pPr marL="342900" lvl="0" indent="-342900">
                        <a:lnSpc>
                          <a:spcPct val="107000"/>
                        </a:lnSpc>
                        <a:spcAft>
                          <a:spcPts val="0"/>
                        </a:spcAft>
                        <a:buFont typeface="Symbol" panose="05050102010706020507" pitchFamily="18" charset="2"/>
                        <a:buChar char=""/>
                      </a:pPr>
                      <a:r>
                        <a:rPr lang="de-DE" sz="1100" dirty="0">
                          <a:effectLst/>
                        </a:rPr>
                        <a:t>Echtheit</a:t>
                      </a:r>
                    </a:p>
                    <a:p>
                      <a:pPr marL="342900" lvl="0" indent="-342900">
                        <a:lnSpc>
                          <a:spcPct val="107000"/>
                        </a:lnSpc>
                        <a:spcAft>
                          <a:spcPts val="0"/>
                        </a:spcAft>
                        <a:buFont typeface="Symbol" panose="05050102010706020507" pitchFamily="18" charset="2"/>
                        <a:buChar char=""/>
                      </a:pPr>
                      <a:r>
                        <a:rPr lang="de-DE" sz="1100" dirty="0">
                          <a:effectLst/>
                        </a:rPr>
                        <a:t>Konsequenz / Zuverlässigkeit</a:t>
                      </a:r>
                    </a:p>
                    <a:p>
                      <a:pPr marL="342900" lvl="0" indent="-342900">
                        <a:lnSpc>
                          <a:spcPct val="107000"/>
                        </a:lnSpc>
                        <a:spcAft>
                          <a:spcPts val="0"/>
                        </a:spcAft>
                        <a:buFont typeface="Symbol" panose="05050102010706020507" pitchFamily="18" charset="2"/>
                        <a:buChar char=""/>
                      </a:pPr>
                      <a:r>
                        <a:rPr lang="de-DE" sz="1100" dirty="0">
                          <a:effectLst/>
                        </a:rPr>
                        <a:t>Rituale in Schule und Klasse</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4342" marR="2434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nSpc>
                          <a:spcPct val="107000"/>
                        </a:lnSpc>
                        <a:spcAft>
                          <a:spcPts val="0"/>
                        </a:spcAft>
                        <a:buFont typeface="Symbol" panose="05050102010706020507" pitchFamily="18" charset="2"/>
                        <a:buChar char=""/>
                      </a:pPr>
                      <a:r>
                        <a:rPr lang="de-DE" sz="1100" dirty="0">
                          <a:effectLst/>
                        </a:rPr>
                        <a:t>Verlässliche Lerngruppe</a:t>
                      </a:r>
                    </a:p>
                    <a:p>
                      <a:pPr marL="342900" lvl="0" indent="-342900">
                        <a:lnSpc>
                          <a:spcPct val="107000"/>
                        </a:lnSpc>
                        <a:spcAft>
                          <a:spcPts val="0"/>
                        </a:spcAft>
                        <a:buFont typeface="Symbol" panose="05050102010706020507" pitchFamily="18" charset="2"/>
                        <a:buChar char=""/>
                      </a:pPr>
                      <a:r>
                        <a:rPr lang="de-DE" sz="1100" dirty="0">
                          <a:effectLst/>
                        </a:rPr>
                        <a:t>„Klassenlehrerprinzip“</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4342" marR="2434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9775510"/>
                  </a:ext>
                </a:extLst>
              </a:tr>
              <a:tr h="424959">
                <a:tc>
                  <a:txBody>
                    <a:bodyPr/>
                    <a:lstStyle/>
                    <a:p>
                      <a:pPr marL="342900" lvl="0" indent="-342900">
                        <a:lnSpc>
                          <a:spcPct val="107000"/>
                        </a:lnSpc>
                        <a:spcAft>
                          <a:spcPts val="0"/>
                        </a:spcAft>
                        <a:buFont typeface="Symbol" panose="05050102010706020507" pitchFamily="18" charset="2"/>
                        <a:buChar char=""/>
                      </a:pPr>
                      <a:r>
                        <a:rPr lang="de-DE" sz="1100" dirty="0">
                          <a:effectLst/>
                        </a:rPr>
                        <a:t>Unterricht</a:t>
                      </a:r>
                    </a:p>
                    <a:p>
                      <a:pPr marL="342900" lvl="0" indent="-342900">
                        <a:lnSpc>
                          <a:spcPct val="107000"/>
                        </a:lnSpc>
                        <a:spcAft>
                          <a:spcPts val="0"/>
                        </a:spcAft>
                        <a:buFont typeface="Symbol" panose="05050102010706020507" pitchFamily="18" charset="2"/>
                        <a:buChar char=""/>
                      </a:pPr>
                      <a:r>
                        <a:rPr lang="de-DE" sz="1100" dirty="0">
                          <a:effectLst/>
                        </a:rPr>
                        <a:t>Gespräche</a:t>
                      </a:r>
                    </a:p>
                    <a:p>
                      <a:pPr marL="342900" lvl="0" indent="-342900">
                        <a:lnSpc>
                          <a:spcPct val="107000"/>
                        </a:lnSpc>
                        <a:spcAft>
                          <a:spcPts val="0"/>
                        </a:spcAft>
                        <a:buFont typeface="Symbol" panose="05050102010706020507" pitchFamily="18" charset="2"/>
                        <a:buChar char=""/>
                      </a:pPr>
                      <a:r>
                        <a:rPr lang="de-DE" sz="1100" dirty="0">
                          <a:effectLst/>
                        </a:rPr>
                        <a:t>AGs</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4342" marR="2434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nSpc>
                          <a:spcPct val="107000"/>
                        </a:lnSpc>
                        <a:spcAft>
                          <a:spcPts val="0"/>
                        </a:spcAft>
                        <a:buFont typeface="Symbol" panose="05050102010706020507" pitchFamily="18" charset="2"/>
                        <a:buChar char=""/>
                      </a:pPr>
                      <a:r>
                        <a:rPr lang="de-DE" sz="1100" dirty="0">
                          <a:effectLst/>
                        </a:rPr>
                        <a:t>Über Regeln sprechen</a:t>
                      </a:r>
                    </a:p>
                    <a:p>
                      <a:pPr marL="342900" lvl="0" indent="-342900">
                        <a:lnSpc>
                          <a:spcPct val="107000"/>
                        </a:lnSpc>
                        <a:spcAft>
                          <a:spcPts val="0"/>
                        </a:spcAft>
                        <a:buFont typeface="Symbol" panose="05050102010706020507" pitchFamily="18" charset="2"/>
                        <a:buChar char=""/>
                      </a:pPr>
                      <a:r>
                        <a:rPr lang="de-DE" sz="1100" dirty="0">
                          <a:effectLst/>
                        </a:rPr>
                        <a:t>Eigenen Verhalten reflektieren</a:t>
                      </a:r>
                    </a:p>
                    <a:p>
                      <a:pPr marL="342900" lvl="0" indent="-342900">
                        <a:lnSpc>
                          <a:spcPct val="107000"/>
                        </a:lnSpc>
                        <a:spcAft>
                          <a:spcPts val="0"/>
                        </a:spcAft>
                        <a:buFont typeface="Symbol" panose="05050102010706020507" pitchFamily="18" charset="2"/>
                        <a:buChar char=""/>
                      </a:pPr>
                      <a:r>
                        <a:rPr lang="de-DE" sz="1100" dirty="0">
                          <a:effectLst/>
                        </a:rPr>
                        <a:t>Nähe aushalten …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4342" marR="2434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2069454"/>
                  </a:ext>
                </a:extLst>
              </a:tr>
              <a:tr h="739058">
                <a:tc>
                  <a:txBody>
                    <a:bodyPr/>
                    <a:lstStyle/>
                    <a:p>
                      <a:pPr marL="342900" lvl="0" indent="-342900">
                        <a:lnSpc>
                          <a:spcPct val="107000"/>
                        </a:lnSpc>
                        <a:spcAft>
                          <a:spcPts val="0"/>
                        </a:spcAft>
                        <a:buFont typeface="Symbol" panose="05050102010706020507" pitchFamily="18" charset="2"/>
                        <a:buChar char=""/>
                      </a:pPr>
                      <a:r>
                        <a:rPr lang="de-DE" sz="1100">
                          <a:effectLst/>
                        </a:rPr>
                        <a:t>Fächerübergreifend</a:t>
                      </a:r>
                    </a:p>
                    <a:p>
                      <a:pPr marL="342900" lvl="0" indent="-342900">
                        <a:lnSpc>
                          <a:spcPct val="107000"/>
                        </a:lnSpc>
                        <a:spcAft>
                          <a:spcPts val="0"/>
                        </a:spcAft>
                        <a:buFont typeface="Symbol" panose="05050102010706020507" pitchFamily="18" charset="2"/>
                        <a:buChar char=""/>
                      </a:pPr>
                      <a:r>
                        <a:rPr lang="de-DE" sz="1100">
                          <a:effectLst/>
                        </a:rPr>
                        <a:t>Jahrgangs- und stufenübergreifend</a:t>
                      </a:r>
                    </a:p>
                    <a:p>
                      <a:pPr marL="342900" lvl="0" indent="-342900">
                        <a:lnSpc>
                          <a:spcPct val="107000"/>
                        </a:lnSpc>
                        <a:spcAft>
                          <a:spcPts val="0"/>
                        </a:spcAft>
                        <a:buFont typeface="Symbol" panose="05050102010706020507" pitchFamily="18" charset="2"/>
                        <a:buChar char=""/>
                      </a:pPr>
                      <a:r>
                        <a:rPr lang="de-DE" sz="1100">
                          <a:effectLst/>
                        </a:rPr>
                        <a:t>Lernstrategien anbahnen und fördern</a:t>
                      </a:r>
                    </a:p>
                    <a:p>
                      <a:pPr marL="342900" lvl="0" indent="-342900">
                        <a:lnSpc>
                          <a:spcPct val="107000"/>
                        </a:lnSpc>
                        <a:spcAft>
                          <a:spcPts val="0"/>
                        </a:spcAft>
                        <a:buFont typeface="Symbol" panose="05050102010706020507" pitchFamily="18" charset="2"/>
                        <a:buChar char=""/>
                      </a:pPr>
                      <a:r>
                        <a:rPr lang="de-DE" sz="1100">
                          <a:effectLst/>
                        </a:rPr>
                        <a:t>Kompetenzen fördern</a:t>
                      </a:r>
                    </a:p>
                    <a:p>
                      <a:pPr marL="342900" lvl="0" indent="-342900">
                        <a:lnSpc>
                          <a:spcPct val="107000"/>
                        </a:lnSpc>
                        <a:spcAft>
                          <a:spcPts val="0"/>
                        </a:spcAft>
                        <a:buFont typeface="Symbol" panose="05050102010706020507" pitchFamily="18" charset="2"/>
                        <a:buChar char=""/>
                      </a:pPr>
                      <a:r>
                        <a:rPr lang="de-DE" sz="1100">
                          <a:effectLst/>
                        </a:rPr>
                        <a:t>Alle Sinne ansprechend</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txBody>
                  <a:tcPr marL="24342" marR="2434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nSpc>
                          <a:spcPct val="107000"/>
                        </a:lnSpc>
                        <a:spcAft>
                          <a:spcPts val="0"/>
                        </a:spcAft>
                        <a:buFont typeface="Symbol" panose="05050102010706020507" pitchFamily="18" charset="2"/>
                        <a:buChar char=""/>
                      </a:pPr>
                      <a:r>
                        <a:rPr lang="de-DE" sz="1100" dirty="0">
                          <a:effectLst/>
                        </a:rPr>
                        <a:t>Methodentraining im Rahmen von Unterrichtsthemen</a:t>
                      </a:r>
                    </a:p>
                    <a:p>
                      <a:pPr marL="342900" lvl="0" indent="-342900">
                        <a:lnSpc>
                          <a:spcPct val="107000"/>
                        </a:lnSpc>
                        <a:spcAft>
                          <a:spcPts val="0"/>
                        </a:spcAft>
                        <a:buFont typeface="Symbol" panose="05050102010706020507" pitchFamily="18" charset="2"/>
                        <a:buChar char=""/>
                      </a:pPr>
                      <a:r>
                        <a:rPr lang="de-DE" sz="1100" dirty="0">
                          <a:effectLst/>
                        </a:rPr>
                        <a:t>Einsatz unterschiedlicher Arbeitsmittel</a:t>
                      </a:r>
                    </a:p>
                    <a:p>
                      <a:pPr marL="342900" lvl="0" indent="-342900">
                        <a:lnSpc>
                          <a:spcPct val="107000"/>
                        </a:lnSpc>
                        <a:spcAft>
                          <a:spcPts val="0"/>
                        </a:spcAft>
                        <a:buFont typeface="Symbol" panose="05050102010706020507" pitchFamily="18" charset="2"/>
                        <a:buChar char=""/>
                      </a:pPr>
                      <a:r>
                        <a:rPr lang="de-DE" sz="1100" dirty="0">
                          <a:effectLst/>
                        </a:rPr>
                        <a:t>Außerschulische Lernorte aufsuchen</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4342" marR="2434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02224488"/>
                  </a:ext>
                </a:extLst>
              </a:tr>
              <a:tr h="950217">
                <a:tc>
                  <a:txBody>
                    <a:bodyPr/>
                    <a:lstStyle/>
                    <a:p>
                      <a:pPr marL="342900" lvl="0" indent="-342900">
                        <a:lnSpc>
                          <a:spcPct val="107000"/>
                        </a:lnSpc>
                        <a:spcAft>
                          <a:spcPts val="0"/>
                        </a:spcAft>
                        <a:buFont typeface="Symbol" panose="05050102010706020507" pitchFamily="18" charset="2"/>
                        <a:buChar char=""/>
                      </a:pPr>
                      <a:r>
                        <a:rPr lang="de-DE" sz="1100">
                          <a:effectLst/>
                        </a:rPr>
                        <a:t>Angemessenes Leistungsniveau</a:t>
                      </a:r>
                    </a:p>
                    <a:p>
                      <a:pPr marL="342900" lvl="0" indent="-342900">
                        <a:lnSpc>
                          <a:spcPct val="107000"/>
                        </a:lnSpc>
                        <a:spcAft>
                          <a:spcPts val="0"/>
                        </a:spcAft>
                        <a:buFont typeface="Symbol" panose="05050102010706020507" pitchFamily="18" charset="2"/>
                        <a:buChar char=""/>
                      </a:pPr>
                      <a:r>
                        <a:rPr lang="de-DE" sz="1100">
                          <a:effectLst/>
                        </a:rPr>
                        <a:t>Interessensgeleitete Themenfelder</a:t>
                      </a:r>
                    </a:p>
                    <a:p>
                      <a:pPr marL="342900" lvl="0" indent="-342900">
                        <a:lnSpc>
                          <a:spcPct val="107000"/>
                        </a:lnSpc>
                        <a:spcAft>
                          <a:spcPts val="0"/>
                        </a:spcAft>
                        <a:buFont typeface="Symbol" panose="05050102010706020507" pitchFamily="18" charset="2"/>
                        <a:buChar char=""/>
                      </a:pPr>
                      <a:r>
                        <a:rPr lang="de-DE" sz="1100">
                          <a:effectLst/>
                        </a:rPr>
                        <a:t>rhythmisierter Unterricht</a:t>
                      </a:r>
                    </a:p>
                    <a:p>
                      <a:pPr marL="342900" lvl="0" indent="-342900">
                        <a:lnSpc>
                          <a:spcPct val="107000"/>
                        </a:lnSpc>
                        <a:spcAft>
                          <a:spcPts val="0"/>
                        </a:spcAft>
                        <a:buFont typeface="Symbol" panose="05050102010706020507" pitchFamily="18" charset="2"/>
                        <a:buChar char=""/>
                      </a:pPr>
                      <a:r>
                        <a:rPr lang="de-DE" sz="1100">
                          <a:effectLst/>
                        </a:rPr>
                        <a:t>Wechselnde, spannende Methoden</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txBody>
                  <a:tcPr marL="24342" marR="2434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nSpc>
                          <a:spcPct val="107000"/>
                        </a:lnSpc>
                        <a:spcAft>
                          <a:spcPts val="0"/>
                        </a:spcAft>
                        <a:buFont typeface="Symbol" panose="05050102010706020507" pitchFamily="18" charset="2"/>
                        <a:buChar char=""/>
                      </a:pPr>
                      <a:r>
                        <a:rPr lang="de-DE" sz="1100" dirty="0">
                          <a:effectLst/>
                        </a:rPr>
                        <a:t>Diagnostik/Beobachtung</a:t>
                      </a:r>
                      <a:r>
                        <a:rPr lang="de-DE" sz="1100" baseline="0" dirty="0">
                          <a:effectLst/>
                        </a:rPr>
                        <a:t> /</a:t>
                      </a:r>
                      <a:r>
                        <a:rPr lang="de-DE" sz="1100" dirty="0">
                          <a:effectLst/>
                        </a:rPr>
                        <a:t>Internetdiagnostik</a:t>
                      </a:r>
                    </a:p>
                    <a:p>
                      <a:pPr marL="342900" lvl="0" indent="-342900">
                        <a:lnSpc>
                          <a:spcPct val="107000"/>
                        </a:lnSpc>
                        <a:spcAft>
                          <a:spcPts val="0"/>
                        </a:spcAft>
                        <a:buFont typeface="Symbol" panose="05050102010706020507" pitchFamily="18" charset="2"/>
                        <a:buChar char=""/>
                      </a:pPr>
                      <a:r>
                        <a:rPr lang="de-DE" sz="1100" dirty="0">
                          <a:effectLst/>
                        </a:rPr>
                        <a:t>Gespräche über Vorlieben, Lieblingsfächer</a:t>
                      </a:r>
                    </a:p>
                    <a:p>
                      <a:pPr marL="342900" lvl="0" indent="-342900">
                        <a:lnSpc>
                          <a:spcPct val="107000"/>
                        </a:lnSpc>
                        <a:spcAft>
                          <a:spcPts val="0"/>
                        </a:spcAft>
                        <a:buFont typeface="Symbol" panose="05050102010706020507" pitchFamily="18" charset="2"/>
                        <a:buChar char=""/>
                      </a:pPr>
                      <a:r>
                        <a:rPr lang="de-DE" sz="1100" dirty="0">
                          <a:effectLst/>
                        </a:rPr>
                        <a:t>Tagesplanung mit der Lerngruppe</a:t>
                      </a:r>
                    </a:p>
                    <a:p>
                      <a:pPr marL="342900" lvl="0" indent="-342900">
                        <a:lnSpc>
                          <a:spcPct val="107000"/>
                        </a:lnSpc>
                        <a:spcAft>
                          <a:spcPts val="0"/>
                        </a:spcAft>
                        <a:buFont typeface="Symbol" panose="05050102010706020507" pitchFamily="18" charset="2"/>
                        <a:buChar char=""/>
                      </a:pPr>
                      <a:r>
                        <a:rPr lang="de-DE" sz="1100" dirty="0">
                          <a:effectLst/>
                        </a:rPr>
                        <a:t>Alternativen bereithalten</a:t>
                      </a:r>
                    </a:p>
                    <a:p>
                      <a:pPr marL="342900" lvl="0" indent="-342900">
                        <a:lnSpc>
                          <a:spcPct val="107000"/>
                        </a:lnSpc>
                        <a:spcAft>
                          <a:spcPts val="0"/>
                        </a:spcAft>
                        <a:buFont typeface="Symbol" panose="05050102010706020507" pitchFamily="18" charset="2"/>
                        <a:buChar char=""/>
                      </a:pPr>
                      <a:r>
                        <a:rPr lang="de-DE" sz="1100" dirty="0">
                          <a:effectLst/>
                        </a:rPr>
                        <a:t>Lernen am Computer/ Multimedia</a:t>
                      </a:r>
                      <a:r>
                        <a:rPr lang="de-DE" sz="1100" baseline="0" dirty="0">
                          <a:effectLst/>
                        </a:rPr>
                        <a:t> /</a:t>
                      </a:r>
                      <a:r>
                        <a:rPr lang="de-DE" sz="1100" dirty="0">
                          <a:effectLst/>
                        </a:rPr>
                        <a:t>Lernspiele</a:t>
                      </a:r>
                      <a:r>
                        <a:rPr lang="de-DE" sz="1100" baseline="0" dirty="0">
                          <a:effectLst/>
                        </a:rPr>
                        <a:t> /</a:t>
                      </a:r>
                      <a:r>
                        <a:rPr lang="de-DE" sz="1100" dirty="0">
                          <a:effectLst/>
                        </a:rPr>
                        <a:t>Filme</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4342" marR="2434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27450670"/>
                  </a:ext>
                </a:extLst>
              </a:tr>
              <a:tr h="531199">
                <a:tc>
                  <a:txBody>
                    <a:bodyPr/>
                    <a:lstStyle/>
                    <a:p>
                      <a:pPr marL="342900" lvl="0" indent="-342900">
                        <a:lnSpc>
                          <a:spcPct val="107000"/>
                        </a:lnSpc>
                        <a:spcAft>
                          <a:spcPts val="0"/>
                        </a:spcAft>
                        <a:buFont typeface="Symbol" panose="05050102010706020507" pitchFamily="18" charset="2"/>
                        <a:buChar char=""/>
                      </a:pPr>
                      <a:r>
                        <a:rPr lang="de-DE" sz="1100">
                          <a:effectLst/>
                        </a:rPr>
                        <a:t>Aufbau und Ausbau von Selbstregulierung, Selbststeuerung und Selbstverantwortung</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txBody>
                  <a:tcPr marL="24342" marR="2434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nSpc>
                          <a:spcPct val="107000"/>
                        </a:lnSpc>
                        <a:spcAft>
                          <a:spcPts val="0"/>
                        </a:spcAft>
                        <a:buFont typeface="Symbol" panose="05050102010706020507" pitchFamily="18" charset="2"/>
                        <a:buChar char=""/>
                      </a:pPr>
                      <a:r>
                        <a:rPr lang="de-DE" sz="1100" dirty="0">
                          <a:effectLst/>
                        </a:rPr>
                        <a:t>Konfrontieren mit</a:t>
                      </a:r>
                      <a:r>
                        <a:rPr lang="de-DE" sz="1100" baseline="0" dirty="0">
                          <a:effectLst/>
                        </a:rPr>
                        <a:t> / </a:t>
                      </a:r>
                      <a:r>
                        <a:rPr lang="de-DE" sz="1100" dirty="0">
                          <a:effectLst/>
                        </a:rPr>
                        <a:t>Spiegeln von</a:t>
                      </a:r>
                    </a:p>
                    <a:p>
                      <a:pPr marL="342900" lvl="0" indent="-342900">
                        <a:lnSpc>
                          <a:spcPct val="107000"/>
                        </a:lnSpc>
                        <a:spcAft>
                          <a:spcPts val="0"/>
                        </a:spcAft>
                        <a:buFont typeface="Symbol" panose="05050102010706020507" pitchFamily="18" charset="2"/>
                        <a:buChar char=""/>
                      </a:pPr>
                      <a:r>
                        <a:rPr lang="de-DE" sz="1100" dirty="0">
                          <a:effectLst/>
                        </a:rPr>
                        <a:t>Kurzzeitwecker</a:t>
                      </a:r>
                    </a:p>
                    <a:p>
                      <a:pPr marL="342900" lvl="0" indent="-342900">
                        <a:lnSpc>
                          <a:spcPct val="107000"/>
                        </a:lnSpc>
                        <a:spcAft>
                          <a:spcPts val="0"/>
                        </a:spcAft>
                        <a:buFont typeface="Symbol" panose="05050102010706020507" pitchFamily="18" charset="2"/>
                        <a:buChar char=""/>
                      </a:pPr>
                      <a:r>
                        <a:rPr lang="de-DE" sz="1100" dirty="0">
                          <a:effectLst/>
                        </a:rPr>
                        <a:t>Deeskalationsmethoden/ Strategien</a:t>
                      </a:r>
                      <a:r>
                        <a:rPr lang="de-DE" sz="1100" baseline="0" dirty="0">
                          <a:effectLst/>
                        </a:rPr>
                        <a:t> / </a:t>
                      </a:r>
                      <a:r>
                        <a:rPr lang="de-DE" sz="1100" dirty="0">
                          <a:effectLst/>
                        </a:rPr>
                        <a:t>Schüler*</a:t>
                      </a:r>
                      <a:r>
                        <a:rPr lang="de-DE" sz="1100" dirty="0" err="1">
                          <a:effectLst/>
                        </a:rPr>
                        <a:t>innenverträge</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4342" marR="2434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2872161"/>
                  </a:ext>
                </a:extLst>
              </a:tr>
              <a:tr h="212480">
                <a:tc>
                  <a:txBody>
                    <a:bodyPr/>
                    <a:lstStyle/>
                    <a:p>
                      <a:pPr marL="342900" lvl="0" indent="-342900">
                        <a:lnSpc>
                          <a:spcPct val="107000"/>
                        </a:lnSpc>
                        <a:spcAft>
                          <a:spcPts val="0"/>
                        </a:spcAft>
                        <a:buFont typeface="Symbol" panose="05050102010706020507" pitchFamily="18" charset="2"/>
                        <a:buChar char=""/>
                      </a:pPr>
                      <a:r>
                        <a:rPr lang="de-DE" sz="1100">
                          <a:effectLst/>
                        </a:rPr>
                        <a:t>Medienkompetenz entwickeln</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txBody>
                  <a:tcPr marL="24342" marR="2434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nSpc>
                          <a:spcPct val="107000"/>
                        </a:lnSpc>
                        <a:spcAft>
                          <a:spcPts val="0"/>
                        </a:spcAft>
                        <a:buFont typeface="Symbol" panose="05050102010706020507" pitchFamily="18" charset="2"/>
                        <a:buChar char=""/>
                      </a:pPr>
                      <a:r>
                        <a:rPr lang="de-DE" sz="1100" dirty="0">
                          <a:effectLst/>
                        </a:rPr>
                        <a:t>Kindernachrichten gucken</a:t>
                      </a:r>
                      <a:r>
                        <a:rPr lang="de-DE" sz="1100" baseline="0" dirty="0">
                          <a:effectLst/>
                        </a:rPr>
                        <a:t> / </a:t>
                      </a:r>
                      <a:r>
                        <a:rPr lang="de-DE" sz="1100" dirty="0">
                          <a:effectLst/>
                        </a:rPr>
                        <a:t>Aktuelle Ereignisse aufgreifen</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4342" marR="2434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9100236"/>
                  </a:ext>
                </a:extLst>
              </a:tr>
              <a:tr h="422319">
                <a:tc>
                  <a:txBody>
                    <a:bodyPr/>
                    <a:lstStyle/>
                    <a:p>
                      <a:pPr marL="342900" lvl="0" indent="-342900">
                        <a:lnSpc>
                          <a:spcPct val="107000"/>
                        </a:lnSpc>
                        <a:spcAft>
                          <a:spcPts val="0"/>
                        </a:spcAft>
                        <a:buFont typeface="Symbol" panose="05050102010706020507" pitchFamily="18" charset="2"/>
                        <a:buChar char=""/>
                      </a:pPr>
                      <a:r>
                        <a:rPr lang="de-DE" sz="1100">
                          <a:effectLst/>
                        </a:rPr>
                        <a:t>Unterrichtsthemen in den Fächern Geschichte, Religion, Deutsch einfließen lassen</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txBody>
                  <a:tcPr marL="24342" marR="2434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nSpc>
                          <a:spcPct val="107000"/>
                        </a:lnSpc>
                        <a:spcAft>
                          <a:spcPts val="0"/>
                        </a:spcAft>
                        <a:buFont typeface="Symbol" panose="05050102010706020507" pitchFamily="18" charset="2"/>
                        <a:buChar char=""/>
                      </a:pPr>
                      <a:r>
                        <a:rPr lang="de-DE" sz="1100" dirty="0">
                          <a:effectLst/>
                        </a:rPr>
                        <a:t>Freundliche Ansprache und Problemlösungsgespräche zwischen Kollegen*innen auch vor dem Kind</a:t>
                      </a:r>
                    </a:p>
                    <a:p>
                      <a:pPr marL="0" lvl="0" indent="0">
                        <a:lnSpc>
                          <a:spcPct val="107000"/>
                        </a:lnSpc>
                        <a:spcAft>
                          <a:spcPts val="0"/>
                        </a:spcAft>
                        <a:buFont typeface="Symbol" panose="05050102010706020507" pitchFamily="18" charset="2"/>
                        <a:buNone/>
                      </a:pP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4342" marR="2434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03856702"/>
                  </a:ext>
                </a:extLst>
              </a:tr>
              <a:tr h="739058">
                <a:tc>
                  <a:txBody>
                    <a:bodyPr/>
                    <a:lstStyle/>
                    <a:p>
                      <a:pPr marL="342900" lvl="0" indent="-342900">
                        <a:lnSpc>
                          <a:spcPct val="107000"/>
                        </a:lnSpc>
                        <a:spcAft>
                          <a:spcPts val="0"/>
                        </a:spcAft>
                        <a:buFont typeface="Symbol" panose="05050102010706020507" pitchFamily="18" charset="2"/>
                        <a:buChar char=""/>
                      </a:pPr>
                      <a:r>
                        <a:rPr lang="de-DE" sz="1100">
                          <a:effectLst/>
                        </a:rPr>
                        <a:t>Einbeziehung von Freizeitaktivitäten in den Unterricht</a:t>
                      </a:r>
                    </a:p>
                    <a:p>
                      <a:pPr marL="342900" lvl="0" indent="-342900">
                        <a:lnSpc>
                          <a:spcPct val="107000"/>
                        </a:lnSpc>
                        <a:spcAft>
                          <a:spcPts val="0"/>
                        </a:spcAft>
                        <a:buFont typeface="Symbol" panose="05050102010706020507" pitchFamily="18" charset="2"/>
                        <a:buChar char=""/>
                      </a:pPr>
                      <a:r>
                        <a:rPr lang="de-DE" sz="1100">
                          <a:effectLst/>
                        </a:rPr>
                        <a:t>AG Angebote mit musischem Schwerpunkt</a:t>
                      </a:r>
                    </a:p>
                    <a:p>
                      <a:pPr marL="342900" lvl="0" indent="-342900">
                        <a:lnSpc>
                          <a:spcPct val="107000"/>
                        </a:lnSpc>
                        <a:spcAft>
                          <a:spcPts val="0"/>
                        </a:spcAft>
                        <a:buFont typeface="Symbol" panose="05050102010706020507" pitchFamily="18" charset="2"/>
                        <a:buChar char=""/>
                      </a:pPr>
                      <a:r>
                        <a:rPr lang="de-DE" sz="1100">
                          <a:effectLst/>
                        </a:rPr>
                        <a:t>Zusammenarbeit mit der Pflege</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txBody>
                  <a:tcPr marL="24342" marR="2434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nSpc>
                          <a:spcPct val="107000"/>
                        </a:lnSpc>
                        <a:spcAft>
                          <a:spcPts val="0"/>
                        </a:spcAft>
                        <a:buFont typeface="Symbol" panose="05050102010706020507" pitchFamily="18" charset="2"/>
                        <a:buChar char=""/>
                      </a:pPr>
                      <a:r>
                        <a:rPr lang="de-DE" sz="1100" dirty="0">
                          <a:effectLst/>
                        </a:rPr>
                        <a:t>Arbeit an handwerklichen Aufgaben/Umgang mit Werkzeug</a:t>
                      </a:r>
                    </a:p>
                    <a:p>
                      <a:pPr marL="342900" lvl="0" indent="-342900">
                        <a:lnSpc>
                          <a:spcPct val="107000"/>
                        </a:lnSpc>
                        <a:spcAft>
                          <a:spcPts val="0"/>
                        </a:spcAft>
                        <a:buFont typeface="Symbol" panose="05050102010706020507" pitchFamily="18" charset="2"/>
                        <a:buChar char=""/>
                      </a:pPr>
                      <a:r>
                        <a:rPr lang="de-DE" sz="1100" dirty="0">
                          <a:effectLst/>
                        </a:rPr>
                        <a:t>Hauswirtschaftliche Aufgaben (Nahrungszubereitung/Nähmaschine)</a:t>
                      </a:r>
                    </a:p>
                    <a:p>
                      <a:pPr marL="0" lvl="0" indent="0">
                        <a:lnSpc>
                          <a:spcPct val="107000"/>
                        </a:lnSpc>
                        <a:spcAft>
                          <a:spcPts val="0"/>
                        </a:spcAft>
                        <a:buFont typeface="Symbol" panose="05050102010706020507" pitchFamily="18" charset="2"/>
                        <a:buNone/>
                      </a:pP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4342" marR="2434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7372278"/>
                  </a:ext>
                </a:extLst>
              </a:tr>
              <a:tr h="527898">
                <a:tc>
                  <a:txBody>
                    <a:bodyPr/>
                    <a:lstStyle/>
                    <a:p>
                      <a:pPr marL="342900" lvl="0" indent="-342900">
                        <a:lnSpc>
                          <a:spcPct val="107000"/>
                        </a:lnSpc>
                        <a:spcAft>
                          <a:spcPts val="0"/>
                        </a:spcAft>
                        <a:buFont typeface="Symbol" panose="05050102010706020507" pitchFamily="18" charset="2"/>
                        <a:buChar char=""/>
                      </a:pPr>
                      <a:r>
                        <a:rPr lang="de-DE" sz="1100">
                          <a:effectLst/>
                        </a:rPr>
                        <a:t>Enge und regelmäßige Zusammenarbeit mit Kollegen*innen, Therapeuten*innen und Pflege</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txBody>
                  <a:tcPr marL="24342" marR="2434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nSpc>
                          <a:spcPct val="107000"/>
                        </a:lnSpc>
                        <a:spcAft>
                          <a:spcPts val="0"/>
                        </a:spcAft>
                        <a:buFont typeface="Symbol" panose="05050102010706020507" pitchFamily="18" charset="2"/>
                        <a:buChar char=""/>
                      </a:pPr>
                      <a:r>
                        <a:rPr lang="de-DE" sz="1100" dirty="0">
                          <a:effectLst/>
                        </a:rPr>
                        <a:t>Teilnahme an Multiteams / Schulgesprächen</a:t>
                      </a:r>
                    </a:p>
                    <a:p>
                      <a:pPr marL="342900" lvl="0" indent="-342900">
                        <a:lnSpc>
                          <a:spcPct val="107000"/>
                        </a:lnSpc>
                        <a:spcAft>
                          <a:spcPts val="0"/>
                        </a:spcAft>
                        <a:buFont typeface="Symbol" panose="05050102010706020507" pitchFamily="18" charset="2"/>
                        <a:buChar char=""/>
                      </a:pPr>
                      <a:r>
                        <a:rPr lang="de-DE" sz="1100" dirty="0">
                          <a:effectLst/>
                        </a:rPr>
                        <a:t>Telefonate </a:t>
                      </a:r>
                      <a:endParaRPr lang="de-D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4342" marR="2434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93724980"/>
                  </a:ext>
                </a:extLst>
              </a:tr>
            </a:tbl>
          </a:graphicData>
        </a:graphic>
      </p:graphicFrame>
      <p:sp>
        <p:nvSpPr>
          <p:cNvPr id="2" name="Fußzeilenplatzhalter 1"/>
          <p:cNvSpPr>
            <a:spLocks noGrp="1"/>
          </p:cNvSpPr>
          <p:nvPr>
            <p:ph type="ftr" sz="quarter" idx="11"/>
          </p:nvPr>
        </p:nvSpPr>
        <p:spPr/>
        <p:txBody>
          <a:bodyPr/>
          <a:lstStyle/>
          <a:p>
            <a:r>
              <a:rPr lang="de-DE" smtClean="0"/>
              <a:t>Klinikschule Paderborn / Stand 10/2022</a:t>
            </a:r>
            <a:endParaRPr lang="de-DE"/>
          </a:p>
        </p:txBody>
      </p:sp>
      <p:sp>
        <p:nvSpPr>
          <p:cNvPr id="4" name="Foliennummernplatzhalter 3"/>
          <p:cNvSpPr>
            <a:spLocks noGrp="1"/>
          </p:cNvSpPr>
          <p:nvPr>
            <p:ph type="sldNum" sz="quarter" idx="12"/>
          </p:nvPr>
        </p:nvSpPr>
        <p:spPr/>
        <p:txBody>
          <a:bodyPr/>
          <a:lstStyle/>
          <a:p>
            <a:fld id="{C01A6C3C-E003-42EE-A401-84C6A6DE0B34}" type="slidenum">
              <a:rPr lang="de-DE" smtClean="0"/>
              <a:pPr/>
              <a:t>17</a:t>
            </a:fld>
            <a:endParaRPr lang="de-DE"/>
          </a:p>
        </p:txBody>
      </p:sp>
    </p:spTree>
    <p:extLst>
      <p:ext uri="{BB962C8B-B14F-4D97-AF65-F5344CB8AC3E}">
        <p14:creationId xmlns:p14="http://schemas.microsoft.com/office/powerpoint/2010/main" val="33618581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ext uri="{D42A27DB-BD31-4B8C-83A1-F6EECF244321}">
                <p14:modId xmlns:p14="http://schemas.microsoft.com/office/powerpoint/2010/main" val="2818247130"/>
              </p:ext>
            </p:extLst>
          </p:nvPr>
        </p:nvGraphicFramePr>
        <p:xfrm>
          <a:off x="323529" y="548680"/>
          <a:ext cx="8064894" cy="6019202"/>
        </p:xfrm>
        <a:graphic>
          <a:graphicData uri="http://schemas.openxmlformats.org/drawingml/2006/table">
            <a:tbl>
              <a:tblPr firstRow="1" firstCol="1" bandRow="1">
                <a:tableStyleId>{5C22544A-7EE6-4342-B048-85BDC9FD1C3A}</a:tableStyleId>
              </a:tblPr>
              <a:tblGrid>
                <a:gridCol w="2520539">
                  <a:extLst>
                    <a:ext uri="{9D8B030D-6E8A-4147-A177-3AD203B41FA5}">
                      <a16:colId xmlns:a16="http://schemas.microsoft.com/office/drawing/2014/main" val="356884913"/>
                    </a:ext>
                  </a:extLst>
                </a:gridCol>
                <a:gridCol w="2243322">
                  <a:extLst>
                    <a:ext uri="{9D8B030D-6E8A-4147-A177-3AD203B41FA5}">
                      <a16:colId xmlns:a16="http://schemas.microsoft.com/office/drawing/2014/main" val="3839726365"/>
                    </a:ext>
                  </a:extLst>
                </a:gridCol>
                <a:gridCol w="3301033">
                  <a:extLst>
                    <a:ext uri="{9D8B030D-6E8A-4147-A177-3AD203B41FA5}">
                      <a16:colId xmlns:a16="http://schemas.microsoft.com/office/drawing/2014/main" val="204806574"/>
                    </a:ext>
                  </a:extLst>
                </a:gridCol>
              </a:tblGrid>
              <a:tr h="358828">
                <a:tc>
                  <a:txBody>
                    <a:bodyPr/>
                    <a:lstStyle/>
                    <a:p>
                      <a:pPr marL="457200">
                        <a:lnSpc>
                          <a:spcPct val="107000"/>
                        </a:lnSpc>
                        <a:spcAft>
                          <a:spcPts val="0"/>
                        </a:spcAft>
                      </a:pPr>
                      <a:r>
                        <a:rPr lang="de-DE" sz="800">
                          <a:effectLst/>
                        </a:rPr>
                        <a:t> Werte /Prinzipien</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23501" marR="23501" marT="0" marB="0"/>
                </a:tc>
                <a:tc>
                  <a:txBody>
                    <a:bodyPr/>
                    <a:lstStyle/>
                    <a:p>
                      <a:pPr marL="457200">
                        <a:lnSpc>
                          <a:spcPct val="107000"/>
                        </a:lnSpc>
                        <a:spcAft>
                          <a:spcPts val="0"/>
                        </a:spcAft>
                      </a:pPr>
                      <a:r>
                        <a:rPr lang="de-DE" sz="800" dirty="0">
                          <a:effectLst/>
                        </a:rPr>
                        <a:t>Maßnahmen</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txBody>
                  <a:tcPr marL="23501" marR="23501" marT="0" marB="0"/>
                </a:tc>
                <a:tc>
                  <a:txBody>
                    <a:bodyPr/>
                    <a:lstStyle/>
                    <a:p>
                      <a:pPr marL="457200">
                        <a:lnSpc>
                          <a:spcPct val="107000"/>
                        </a:lnSpc>
                        <a:spcAft>
                          <a:spcPts val="0"/>
                        </a:spcAft>
                      </a:pPr>
                      <a:r>
                        <a:rPr lang="de-DE" sz="800">
                          <a:effectLst/>
                        </a:rPr>
                        <a:t>Konkret durch… (Brain-storming/Ideenkiste/</a:t>
                      </a:r>
                    </a:p>
                    <a:p>
                      <a:pPr marL="457200">
                        <a:lnSpc>
                          <a:spcPct val="107000"/>
                        </a:lnSpc>
                        <a:spcAft>
                          <a:spcPts val="0"/>
                        </a:spcAft>
                      </a:pPr>
                      <a:r>
                        <a:rPr lang="de-DE" sz="800">
                          <a:effectLst/>
                        </a:rPr>
                        <a:t>Auswahl nicht jeder kann alles, manches ist Fächerabhängig))</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23501" marR="23501" marT="0" marB="0"/>
                </a:tc>
                <a:extLst>
                  <a:ext uri="{0D108BD9-81ED-4DB2-BD59-A6C34878D82A}">
                    <a16:rowId xmlns:a16="http://schemas.microsoft.com/office/drawing/2014/main" val="2745531206"/>
                  </a:ext>
                </a:extLst>
              </a:tr>
              <a:tr h="684201">
                <a:tc>
                  <a:txBody>
                    <a:bodyPr/>
                    <a:lstStyle/>
                    <a:p>
                      <a:pPr marL="342900" lvl="0" indent="-342900">
                        <a:lnSpc>
                          <a:spcPct val="107000"/>
                        </a:lnSpc>
                        <a:spcAft>
                          <a:spcPts val="0"/>
                        </a:spcAft>
                        <a:buFont typeface="Symbol" panose="05050102010706020507" pitchFamily="18" charset="2"/>
                        <a:buChar char=""/>
                      </a:pPr>
                      <a:r>
                        <a:rPr lang="de-DE" sz="800">
                          <a:effectLst/>
                        </a:rPr>
                        <a:t>Beziehung und Vertrauen schaffen</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23501" marR="23501" marT="0" marB="0"/>
                </a:tc>
                <a:tc>
                  <a:txBody>
                    <a:bodyPr/>
                    <a:lstStyle/>
                    <a:p>
                      <a:pPr marL="342900" lvl="0" indent="-342900">
                        <a:lnSpc>
                          <a:spcPct val="107000"/>
                        </a:lnSpc>
                        <a:spcAft>
                          <a:spcPts val="0"/>
                        </a:spcAft>
                        <a:buFont typeface="Symbol" panose="05050102010706020507" pitchFamily="18" charset="2"/>
                        <a:buChar char=""/>
                      </a:pPr>
                      <a:r>
                        <a:rPr lang="de-DE" sz="800">
                          <a:effectLst/>
                        </a:rPr>
                        <a:t>Gespräche</a:t>
                      </a:r>
                    </a:p>
                    <a:p>
                      <a:pPr marL="342900" lvl="0" indent="-342900">
                        <a:lnSpc>
                          <a:spcPct val="107000"/>
                        </a:lnSpc>
                        <a:spcAft>
                          <a:spcPts val="0"/>
                        </a:spcAft>
                        <a:buFont typeface="Symbol" panose="05050102010706020507" pitchFamily="18" charset="2"/>
                        <a:buChar char=""/>
                      </a:pPr>
                      <a:r>
                        <a:rPr lang="de-DE" sz="800">
                          <a:effectLst/>
                        </a:rPr>
                        <a:t>Echtheit</a:t>
                      </a:r>
                    </a:p>
                    <a:p>
                      <a:pPr marL="342900" lvl="0" indent="-342900">
                        <a:lnSpc>
                          <a:spcPct val="107000"/>
                        </a:lnSpc>
                        <a:spcAft>
                          <a:spcPts val="0"/>
                        </a:spcAft>
                        <a:buFont typeface="Symbol" panose="05050102010706020507" pitchFamily="18" charset="2"/>
                        <a:buChar char=""/>
                      </a:pPr>
                      <a:r>
                        <a:rPr lang="de-DE" sz="800">
                          <a:effectLst/>
                        </a:rPr>
                        <a:t>Konsequenz/</a:t>
                      </a:r>
                    </a:p>
                    <a:p>
                      <a:pPr marL="457200">
                        <a:lnSpc>
                          <a:spcPct val="107000"/>
                        </a:lnSpc>
                        <a:spcAft>
                          <a:spcPts val="0"/>
                        </a:spcAft>
                      </a:pPr>
                      <a:r>
                        <a:rPr lang="de-DE" sz="800">
                          <a:effectLst/>
                        </a:rPr>
                        <a:t>Zuverlässigkeit</a:t>
                      </a:r>
                    </a:p>
                    <a:p>
                      <a:pPr marL="342900" lvl="0" indent="-342900">
                        <a:lnSpc>
                          <a:spcPct val="107000"/>
                        </a:lnSpc>
                        <a:spcAft>
                          <a:spcPts val="0"/>
                        </a:spcAft>
                        <a:buFont typeface="Symbol" panose="05050102010706020507" pitchFamily="18" charset="2"/>
                        <a:buChar char=""/>
                      </a:pPr>
                      <a:r>
                        <a:rPr lang="de-DE" sz="800">
                          <a:effectLst/>
                        </a:rPr>
                        <a:t>Rituale in Schule und Klasse</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23501" marR="23501" marT="0" marB="0"/>
                </a:tc>
                <a:tc>
                  <a:txBody>
                    <a:bodyPr/>
                    <a:lstStyle/>
                    <a:p>
                      <a:pPr marL="342900" lvl="0" indent="-342900">
                        <a:lnSpc>
                          <a:spcPct val="107000"/>
                        </a:lnSpc>
                        <a:spcAft>
                          <a:spcPts val="0"/>
                        </a:spcAft>
                        <a:buFont typeface="Symbol" panose="05050102010706020507" pitchFamily="18" charset="2"/>
                        <a:buChar char=""/>
                      </a:pPr>
                      <a:r>
                        <a:rPr lang="de-DE" sz="800">
                          <a:effectLst/>
                        </a:rPr>
                        <a:t>Verlässliche Lerngruppe</a:t>
                      </a:r>
                    </a:p>
                    <a:p>
                      <a:pPr marL="342900" lvl="0" indent="-342900">
                        <a:lnSpc>
                          <a:spcPct val="107000"/>
                        </a:lnSpc>
                        <a:spcAft>
                          <a:spcPts val="0"/>
                        </a:spcAft>
                        <a:buFont typeface="Symbol" panose="05050102010706020507" pitchFamily="18" charset="2"/>
                        <a:buChar char=""/>
                      </a:pPr>
                      <a:r>
                        <a:rPr lang="de-DE" sz="800">
                          <a:effectLst/>
                        </a:rPr>
                        <a:t>„Klassenlehrerprinzip“</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23501" marR="23501" marT="0" marB="0"/>
                </a:tc>
                <a:extLst>
                  <a:ext uri="{0D108BD9-81ED-4DB2-BD59-A6C34878D82A}">
                    <a16:rowId xmlns:a16="http://schemas.microsoft.com/office/drawing/2014/main" val="766501159"/>
                  </a:ext>
                </a:extLst>
              </a:tr>
              <a:tr h="455274">
                <a:tc>
                  <a:txBody>
                    <a:bodyPr/>
                    <a:lstStyle/>
                    <a:p>
                      <a:pPr marL="342900" lvl="0" indent="-342900">
                        <a:lnSpc>
                          <a:spcPct val="107000"/>
                        </a:lnSpc>
                        <a:spcAft>
                          <a:spcPts val="0"/>
                        </a:spcAft>
                        <a:buFont typeface="Symbol" panose="05050102010706020507" pitchFamily="18" charset="2"/>
                        <a:buChar char=""/>
                      </a:pPr>
                      <a:r>
                        <a:rPr lang="de-DE" sz="800" dirty="0">
                          <a:effectLst/>
                        </a:rPr>
                        <a:t>Sozialverhalten trainieren</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txBody>
                  <a:tcPr marL="23501" marR="23501" marT="0" marB="0"/>
                </a:tc>
                <a:tc>
                  <a:txBody>
                    <a:bodyPr/>
                    <a:lstStyle/>
                    <a:p>
                      <a:pPr marL="342900" lvl="0" indent="-342900">
                        <a:lnSpc>
                          <a:spcPct val="107000"/>
                        </a:lnSpc>
                        <a:spcAft>
                          <a:spcPts val="0"/>
                        </a:spcAft>
                        <a:buFont typeface="Symbol" panose="05050102010706020507" pitchFamily="18" charset="2"/>
                        <a:buChar char=""/>
                      </a:pPr>
                      <a:r>
                        <a:rPr lang="de-DE" sz="800">
                          <a:effectLst/>
                        </a:rPr>
                        <a:t>Unterricht</a:t>
                      </a:r>
                    </a:p>
                    <a:p>
                      <a:pPr marL="342900" lvl="0" indent="-342900">
                        <a:lnSpc>
                          <a:spcPct val="107000"/>
                        </a:lnSpc>
                        <a:spcAft>
                          <a:spcPts val="0"/>
                        </a:spcAft>
                        <a:buFont typeface="Symbol" panose="05050102010706020507" pitchFamily="18" charset="2"/>
                        <a:buChar char=""/>
                      </a:pPr>
                      <a:r>
                        <a:rPr lang="de-DE" sz="800">
                          <a:effectLst/>
                        </a:rPr>
                        <a:t>Gespräche</a:t>
                      </a:r>
                    </a:p>
                    <a:p>
                      <a:pPr marL="342900" lvl="0" indent="-342900">
                        <a:lnSpc>
                          <a:spcPct val="107000"/>
                        </a:lnSpc>
                        <a:spcAft>
                          <a:spcPts val="0"/>
                        </a:spcAft>
                        <a:buFont typeface="Symbol" panose="05050102010706020507" pitchFamily="18" charset="2"/>
                        <a:buChar char=""/>
                      </a:pPr>
                      <a:r>
                        <a:rPr lang="de-DE" sz="800">
                          <a:effectLst/>
                        </a:rPr>
                        <a:t>AGs</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23501" marR="23501" marT="0" marB="0"/>
                </a:tc>
                <a:tc>
                  <a:txBody>
                    <a:bodyPr/>
                    <a:lstStyle/>
                    <a:p>
                      <a:pPr marL="342900" lvl="0" indent="-342900">
                        <a:lnSpc>
                          <a:spcPct val="107000"/>
                        </a:lnSpc>
                        <a:spcAft>
                          <a:spcPts val="0"/>
                        </a:spcAft>
                        <a:buFont typeface="Symbol" panose="05050102010706020507" pitchFamily="18" charset="2"/>
                        <a:buChar char=""/>
                      </a:pPr>
                      <a:r>
                        <a:rPr lang="de-DE" sz="800">
                          <a:effectLst/>
                        </a:rPr>
                        <a:t>Über Regeln sprechen</a:t>
                      </a:r>
                    </a:p>
                    <a:p>
                      <a:pPr marL="342900" lvl="0" indent="-342900">
                        <a:lnSpc>
                          <a:spcPct val="107000"/>
                        </a:lnSpc>
                        <a:spcAft>
                          <a:spcPts val="0"/>
                        </a:spcAft>
                        <a:buFont typeface="Symbol" panose="05050102010706020507" pitchFamily="18" charset="2"/>
                        <a:buChar char=""/>
                      </a:pPr>
                      <a:r>
                        <a:rPr lang="de-DE" sz="800">
                          <a:effectLst/>
                        </a:rPr>
                        <a:t>Eigenen Verhalten reflektieren</a:t>
                      </a:r>
                    </a:p>
                    <a:p>
                      <a:pPr marL="342900" lvl="0" indent="-342900">
                        <a:lnSpc>
                          <a:spcPct val="107000"/>
                        </a:lnSpc>
                        <a:spcAft>
                          <a:spcPts val="0"/>
                        </a:spcAft>
                        <a:buFont typeface="Symbol" panose="05050102010706020507" pitchFamily="18" charset="2"/>
                        <a:buChar char=""/>
                      </a:pPr>
                      <a:r>
                        <a:rPr lang="de-DE" sz="800">
                          <a:effectLst/>
                        </a:rPr>
                        <a:t>Nähe aushalten …</a:t>
                      </a:r>
                    </a:p>
                    <a:p>
                      <a:pPr marL="457200">
                        <a:lnSpc>
                          <a:spcPct val="107000"/>
                        </a:lnSpc>
                        <a:spcAft>
                          <a:spcPts val="0"/>
                        </a:spcAft>
                      </a:pPr>
                      <a:r>
                        <a:rPr lang="de-DE" sz="800">
                          <a:effectLst/>
                        </a:rPr>
                        <a:t> </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23501" marR="23501" marT="0" marB="0"/>
                </a:tc>
                <a:extLst>
                  <a:ext uri="{0D108BD9-81ED-4DB2-BD59-A6C34878D82A}">
                    <a16:rowId xmlns:a16="http://schemas.microsoft.com/office/drawing/2014/main" val="700470272"/>
                  </a:ext>
                </a:extLst>
              </a:tr>
              <a:tr h="685413">
                <a:tc>
                  <a:txBody>
                    <a:bodyPr/>
                    <a:lstStyle/>
                    <a:p>
                      <a:pPr marL="342900" lvl="0" indent="-342900">
                        <a:lnSpc>
                          <a:spcPct val="107000"/>
                        </a:lnSpc>
                        <a:spcAft>
                          <a:spcPts val="0"/>
                        </a:spcAft>
                        <a:buFont typeface="Symbol" panose="05050102010706020507" pitchFamily="18" charset="2"/>
                        <a:buChar char=""/>
                      </a:pPr>
                      <a:r>
                        <a:rPr lang="de-DE" sz="800">
                          <a:effectLst/>
                        </a:rPr>
                        <a:t>Ganzheitliches Lernen</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23501" marR="23501" marT="0" marB="0"/>
                </a:tc>
                <a:tc>
                  <a:txBody>
                    <a:bodyPr/>
                    <a:lstStyle/>
                    <a:p>
                      <a:pPr marL="342900" lvl="0" indent="-342900">
                        <a:lnSpc>
                          <a:spcPct val="107000"/>
                        </a:lnSpc>
                        <a:spcAft>
                          <a:spcPts val="0"/>
                        </a:spcAft>
                        <a:buFont typeface="Symbol" panose="05050102010706020507" pitchFamily="18" charset="2"/>
                        <a:buChar char=""/>
                      </a:pPr>
                      <a:r>
                        <a:rPr lang="de-DE" sz="800" dirty="0">
                          <a:effectLst/>
                        </a:rPr>
                        <a:t>Fächerübergreifend</a:t>
                      </a:r>
                    </a:p>
                    <a:p>
                      <a:pPr marL="342900" lvl="0" indent="-342900">
                        <a:lnSpc>
                          <a:spcPct val="107000"/>
                        </a:lnSpc>
                        <a:spcAft>
                          <a:spcPts val="0"/>
                        </a:spcAft>
                        <a:buFont typeface="Symbol" panose="05050102010706020507" pitchFamily="18" charset="2"/>
                        <a:buChar char=""/>
                      </a:pPr>
                      <a:r>
                        <a:rPr lang="de-DE" sz="800" dirty="0">
                          <a:effectLst/>
                        </a:rPr>
                        <a:t>Jahrgangs- und stufenübergreifend</a:t>
                      </a:r>
                    </a:p>
                    <a:p>
                      <a:pPr marL="342900" lvl="0" indent="-342900">
                        <a:lnSpc>
                          <a:spcPct val="107000"/>
                        </a:lnSpc>
                        <a:spcAft>
                          <a:spcPts val="0"/>
                        </a:spcAft>
                        <a:buFont typeface="Symbol" panose="05050102010706020507" pitchFamily="18" charset="2"/>
                        <a:buChar char=""/>
                      </a:pPr>
                      <a:r>
                        <a:rPr lang="de-DE" sz="800" dirty="0">
                          <a:effectLst/>
                        </a:rPr>
                        <a:t>Lernstrategien anbahnen und fördern</a:t>
                      </a:r>
                    </a:p>
                    <a:p>
                      <a:pPr marL="342900" lvl="0" indent="-342900">
                        <a:lnSpc>
                          <a:spcPct val="107000"/>
                        </a:lnSpc>
                        <a:spcAft>
                          <a:spcPts val="0"/>
                        </a:spcAft>
                        <a:buFont typeface="Symbol" panose="05050102010706020507" pitchFamily="18" charset="2"/>
                        <a:buChar char=""/>
                      </a:pPr>
                      <a:r>
                        <a:rPr lang="de-DE" sz="800" dirty="0">
                          <a:effectLst/>
                        </a:rPr>
                        <a:t>Kompetenzen fördern</a:t>
                      </a:r>
                    </a:p>
                    <a:p>
                      <a:pPr marL="342900" lvl="0" indent="-342900">
                        <a:lnSpc>
                          <a:spcPct val="107000"/>
                        </a:lnSpc>
                        <a:spcAft>
                          <a:spcPts val="0"/>
                        </a:spcAft>
                        <a:buFont typeface="Symbol" panose="05050102010706020507" pitchFamily="18" charset="2"/>
                        <a:buChar char=""/>
                      </a:pPr>
                      <a:r>
                        <a:rPr lang="de-DE" sz="800" dirty="0">
                          <a:effectLst/>
                        </a:rPr>
                        <a:t>Alle Sinne ansprechend</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txBody>
                  <a:tcPr marL="23501" marR="23501" marT="0" marB="0"/>
                </a:tc>
                <a:tc>
                  <a:txBody>
                    <a:bodyPr/>
                    <a:lstStyle/>
                    <a:p>
                      <a:pPr marL="342900" lvl="0" indent="-342900">
                        <a:lnSpc>
                          <a:spcPct val="107000"/>
                        </a:lnSpc>
                        <a:spcAft>
                          <a:spcPts val="0"/>
                        </a:spcAft>
                        <a:buFont typeface="Symbol" panose="05050102010706020507" pitchFamily="18" charset="2"/>
                        <a:buChar char=""/>
                      </a:pPr>
                      <a:r>
                        <a:rPr lang="de-DE" sz="800">
                          <a:effectLst/>
                        </a:rPr>
                        <a:t>Methodentraining im Rahmen von Unterrichtsthemen</a:t>
                      </a:r>
                    </a:p>
                    <a:p>
                      <a:pPr marL="342900" lvl="0" indent="-342900">
                        <a:lnSpc>
                          <a:spcPct val="107000"/>
                        </a:lnSpc>
                        <a:spcAft>
                          <a:spcPts val="0"/>
                        </a:spcAft>
                        <a:buFont typeface="Symbol" panose="05050102010706020507" pitchFamily="18" charset="2"/>
                        <a:buChar char=""/>
                      </a:pPr>
                      <a:r>
                        <a:rPr lang="de-DE" sz="800">
                          <a:effectLst/>
                        </a:rPr>
                        <a:t>Einsatz unterschiedlicher Arbeitsmittel</a:t>
                      </a:r>
                    </a:p>
                    <a:p>
                      <a:pPr marL="342900" lvl="0" indent="-342900">
                        <a:lnSpc>
                          <a:spcPct val="107000"/>
                        </a:lnSpc>
                        <a:spcAft>
                          <a:spcPts val="0"/>
                        </a:spcAft>
                        <a:buFont typeface="Symbol" panose="05050102010706020507" pitchFamily="18" charset="2"/>
                        <a:buChar char=""/>
                      </a:pPr>
                      <a:r>
                        <a:rPr lang="de-DE" sz="800">
                          <a:effectLst/>
                        </a:rPr>
                        <a:t>Außerschulische Lernorte aufsuchen</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23501" marR="23501" marT="0" marB="0"/>
                </a:tc>
                <a:extLst>
                  <a:ext uri="{0D108BD9-81ED-4DB2-BD59-A6C34878D82A}">
                    <a16:rowId xmlns:a16="http://schemas.microsoft.com/office/drawing/2014/main" val="2649288628"/>
                  </a:ext>
                </a:extLst>
              </a:tr>
              <a:tr h="1027922">
                <a:tc>
                  <a:txBody>
                    <a:bodyPr/>
                    <a:lstStyle/>
                    <a:p>
                      <a:pPr marL="342900" lvl="0" indent="-342900">
                        <a:lnSpc>
                          <a:spcPct val="107000"/>
                        </a:lnSpc>
                        <a:spcAft>
                          <a:spcPts val="0"/>
                        </a:spcAft>
                        <a:buFont typeface="Symbol" panose="05050102010706020507" pitchFamily="18" charset="2"/>
                        <a:buChar char=""/>
                      </a:pPr>
                      <a:r>
                        <a:rPr lang="de-DE" sz="800" dirty="0">
                          <a:effectLst/>
                        </a:rPr>
                        <a:t>Positive Erfahrungen vermitteln</a:t>
                      </a:r>
                    </a:p>
                    <a:p>
                      <a:pPr marL="342900" lvl="0" indent="-342900">
                        <a:lnSpc>
                          <a:spcPct val="107000"/>
                        </a:lnSpc>
                        <a:spcAft>
                          <a:spcPts val="0"/>
                        </a:spcAft>
                        <a:buFont typeface="Symbol" panose="05050102010706020507" pitchFamily="18" charset="2"/>
                        <a:buChar char=""/>
                      </a:pPr>
                      <a:r>
                        <a:rPr lang="de-DE" sz="800" dirty="0">
                          <a:effectLst/>
                        </a:rPr>
                        <a:t>Freude an schulischen Inhalten/Methoden/Kompetenzen erfahrbar machen</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txBody>
                  <a:tcPr marL="23501" marR="23501" marT="0" marB="0"/>
                </a:tc>
                <a:tc>
                  <a:txBody>
                    <a:bodyPr/>
                    <a:lstStyle/>
                    <a:p>
                      <a:pPr marL="342900" lvl="0" indent="-342900">
                        <a:lnSpc>
                          <a:spcPct val="107000"/>
                        </a:lnSpc>
                        <a:spcAft>
                          <a:spcPts val="0"/>
                        </a:spcAft>
                        <a:buFont typeface="Symbol" panose="05050102010706020507" pitchFamily="18" charset="2"/>
                        <a:buChar char=""/>
                      </a:pPr>
                      <a:r>
                        <a:rPr lang="de-DE" sz="800">
                          <a:effectLst/>
                        </a:rPr>
                        <a:t>Angemessenes Leistungsniveau</a:t>
                      </a:r>
                    </a:p>
                    <a:p>
                      <a:pPr marL="342900" lvl="0" indent="-342900">
                        <a:lnSpc>
                          <a:spcPct val="107000"/>
                        </a:lnSpc>
                        <a:spcAft>
                          <a:spcPts val="0"/>
                        </a:spcAft>
                        <a:buFont typeface="Symbol" panose="05050102010706020507" pitchFamily="18" charset="2"/>
                        <a:buChar char=""/>
                      </a:pPr>
                      <a:r>
                        <a:rPr lang="de-DE" sz="800">
                          <a:effectLst/>
                        </a:rPr>
                        <a:t>Interessensgeleitete Themenfelder</a:t>
                      </a:r>
                    </a:p>
                    <a:p>
                      <a:pPr marL="342900" lvl="0" indent="-342900">
                        <a:lnSpc>
                          <a:spcPct val="107000"/>
                        </a:lnSpc>
                        <a:spcAft>
                          <a:spcPts val="0"/>
                        </a:spcAft>
                        <a:buFont typeface="Symbol" panose="05050102010706020507" pitchFamily="18" charset="2"/>
                        <a:buChar char=""/>
                      </a:pPr>
                      <a:r>
                        <a:rPr lang="de-DE" sz="800">
                          <a:effectLst/>
                        </a:rPr>
                        <a:t>rhythmisierter Unterricht</a:t>
                      </a:r>
                    </a:p>
                    <a:p>
                      <a:pPr marL="342900" lvl="0" indent="-342900">
                        <a:lnSpc>
                          <a:spcPct val="107000"/>
                        </a:lnSpc>
                        <a:spcAft>
                          <a:spcPts val="0"/>
                        </a:spcAft>
                        <a:buFont typeface="Symbol" panose="05050102010706020507" pitchFamily="18" charset="2"/>
                        <a:buChar char=""/>
                      </a:pPr>
                      <a:r>
                        <a:rPr lang="de-DE" sz="800">
                          <a:effectLst/>
                        </a:rPr>
                        <a:t>Wechselnde, spannende Methoden</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23501" marR="23501" marT="0" marB="0"/>
                </a:tc>
                <a:tc>
                  <a:txBody>
                    <a:bodyPr/>
                    <a:lstStyle/>
                    <a:p>
                      <a:pPr marL="342900" lvl="0" indent="-342900">
                        <a:lnSpc>
                          <a:spcPct val="107000"/>
                        </a:lnSpc>
                        <a:spcAft>
                          <a:spcPts val="0"/>
                        </a:spcAft>
                        <a:buFont typeface="Symbol" panose="05050102010706020507" pitchFamily="18" charset="2"/>
                        <a:buChar char=""/>
                      </a:pPr>
                      <a:r>
                        <a:rPr lang="de-DE" sz="800">
                          <a:effectLst/>
                        </a:rPr>
                        <a:t>Diagnostik/Beobachtung</a:t>
                      </a:r>
                    </a:p>
                    <a:p>
                      <a:pPr marL="342900" lvl="0" indent="-342900">
                        <a:lnSpc>
                          <a:spcPct val="107000"/>
                        </a:lnSpc>
                        <a:spcAft>
                          <a:spcPts val="0"/>
                        </a:spcAft>
                        <a:buFont typeface="Symbol" panose="05050102010706020507" pitchFamily="18" charset="2"/>
                        <a:buChar char=""/>
                      </a:pPr>
                      <a:r>
                        <a:rPr lang="de-DE" sz="800">
                          <a:effectLst/>
                        </a:rPr>
                        <a:t>Internetdiagnostik</a:t>
                      </a:r>
                    </a:p>
                    <a:p>
                      <a:pPr marL="342900" lvl="0" indent="-342900">
                        <a:lnSpc>
                          <a:spcPct val="107000"/>
                        </a:lnSpc>
                        <a:spcAft>
                          <a:spcPts val="0"/>
                        </a:spcAft>
                        <a:buFont typeface="Symbol" panose="05050102010706020507" pitchFamily="18" charset="2"/>
                        <a:buChar char=""/>
                      </a:pPr>
                      <a:r>
                        <a:rPr lang="de-DE" sz="800">
                          <a:effectLst/>
                        </a:rPr>
                        <a:t>Gespräche über Vorlieben, Lieblingsfächer</a:t>
                      </a:r>
                    </a:p>
                    <a:p>
                      <a:pPr marL="342900" lvl="0" indent="-342900">
                        <a:lnSpc>
                          <a:spcPct val="107000"/>
                        </a:lnSpc>
                        <a:spcAft>
                          <a:spcPts val="0"/>
                        </a:spcAft>
                        <a:buFont typeface="Symbol" panose="05050102010706020507" pitchFamily="18" charset="2"/>
                        <a:buChar char=""/>
                      </a:pPr>
                      <a:r>
                        <a:rPr lang="de-DE" sz="800">
                          <a:effectLst/>
                        </a:rPr>
                        <a:t>Tagesplanung mit der Lerngruppe</a:t>
                      </a:r>
                    </a:p>
                    <a:p>
                      <a:pPr marL="342900" lvl="0" indent="-342900">
                        <a:lnSpc>
                          <a:spcPct val="107000"/>
                        </a:lnSpc>
                        <a:spcAft>
                          <a:spcPts val="0"/>
                        </a:spcAft>
                        <a:buFont typeface="Symbol" panose="05050102010706020507" pitchFamily="18" charset="2"/>
                        <a:buChar char=""/>
                      </a:pPr>
                      <a:r>
                        <a:rPr lang="de-DE" sz="800">
                          <a:effectLst/>
                        </a:rPr>
                        <a:t>Alternativen bereithalten</a:t>
                      </a:r>
                    </a:p>
                    <a:p>
                      <a:pPr marL="342900" lvl="0" indent="-342900">
                        <a:lnSpc>
                          <a:spcPct val="107000"/>
                        </a:lnSpc>
                        <a:spcAft>
                          <a:spcPts val="0"/>
                        </a:spcAft>
                        <a:buFont typeface="Symbol" panose="05050102010706020507" pitchFamily="18" charset="2"/>
                        <a:buChar char=""/>
                      </a:pPr>
                      <a:r>
                        <a:rPr lang="de-DE" sz="800">
                          <a:effectLst/>
                        </a:rPr>
                        <a:t>Lernen am Computer/ Multimedia</a:t>
                      </a:r>
                    </a:p>
                    <a:p>
                      <a:pPr marL="342900" lvl="0" indent="-342900">
                        <a:lnSpc>
                          <a:spcPct val="107000"/>
                        </a:lnSpc>
                        <a:spcAft>
                          <a:spcPts val="0"/>
                        </a:spcAft>
                        <a:buFont typeface="Symbol" panose="05050102010706020507" pitchFamily="18" charset="2"/>
                        <a:buChar char=""/>
                      </a:pPr>
                      <a:r>
                        <a:rPr lang="de-DE" sz="800">
                          <a:effectLst/>
                        </a:rPr>
                        <a:t>Lernspiele</a:t>
                      </a:r>
                    </a:p>
                    <a:p>
                      <a:pPr marL="342900" lvl="0" indent="-342900">
                        <a:lnSpc>
                          <a:spcPct val="107000"/>
                        </a:lnSpc>
                        <a:spcAft>
                          <a:spcPts val="0"/>
                        </a:spcAft>
                        <a:buFont typeface="Symbol" panose="05050102010706020507" pitchFamily="18" charset="2"/>
                        <a:buChar char=""/>
                      </a:pPr>
                      <a:r>
                        <a:rPr lang="de-DE" sz="800">
                          <a:effectLst/>
                        </a:rPr>
                        <a:t>Filme</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23501" marR="23501" marT="0" marB="0"/>
                </a:tc>
                <a:extLst>
                  <a:ext uri="{0D108BD9-81ED-4DB2-BD59-A6C34878D82A}">
                    <a16:rowId xmlns:a16="http://schemas.microsoft.com/office/drawing/2014/main" val="2225695962"/>
                  </a:ext>
                </a:extLst>
              </a:tr>
              <a:tr h="728314">
                <a:tc>
                  <a:txBody>
                    <a:bodyPr/>
                    <a:lstStyle/>
                    <a:p>
                      <a:pPr marL="342900" lvl="0" indent="-342900">
                        <a:lnSpc>
                          <a:spcPct val="107000"/>
                        </a:lnSpc>
                        <a:spcAft>
                          <a:spcPts val="0"/>
                        </a:spcAft>
                        <a:buFont typeface="Symbol" panose="05050102010706020507" pitchFamily="18" charset="2"/>
                        <a:buChar char=""/>
                      </a:pPr>
                      <a:r>
                        <a:rPr lang="de-DE" sz="800">
                          <a:effectLst/>
                        </a:rPr>
                        <a:t>Fordern und Fördern</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23501" marR="23501" marT="0" marB="0"/>
                </a:tc>
                <a:tc>
                  <a:txBody>
                    <a:bodyPr/>
                    <a:lstStyle/>
                    <a:p>
                      <a:pPr marL="342900" lvl="0" indent="-342900">
                        <a:lnSpc>
                          <a:spcPct val="107000"/>
                        </a:lnSpc>
                        <a:spcAft>
                          <a:spcPts val="0"/>
                        </a:spcAft>
                        <a:buFont typeface="Symbol" panose="05050102010706020507" pitchFamily="18" charset="2"/>
                        <a:buChar char=""/>
                      </a:pPr>
                      <a:r>
                        <a:rPr lang="de-DE" sz="800">
                          <a:effectLst/>
                        </a:rPr>
                        <a:t>Aufbau und Ausbau von Selbstregulierung, Selbststeuerung und Selbstverantwortung</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23501" marR="23501" marT="0" marB="0"/>
                </a:tc>
                <a:tc>
                  <a:txBody>
                    <a:bodyPr/>
                    <a:lstStyle/>
                    <a:p>
                      <a:pPr marL="342900" lvl="0" indent="-342900">
                        <a:lnSpc>
                          <a:spcPct val="107000"/>
                        </a:lnSpc>
                        <a:spcAft>
                          <a:spcPts val="0"/>
                        </a:spcAft>
                        <a:buFont typeface="Symbol" panose="05050102010706020507" pitchFamily="18" charset="2"/>
                        <a:buChar char=""/>
                      </a:pPr>
                      <a:r>
                        <a:rPr lang="de-DE" sz="800">
                          <a:effectLst/>
                        </a:rPr>
                        <a:t>Konfrontieren mit</a:t>
                      </a:r>
                    </a:p>
                    <a:p>
                      <a:pPr marL="342900" lvl="0" indent="-342900">
                        <a:lnSpc>
                          <a:spcPct val="107000"/>
                        </a:lnSpc>
                        <a:spcAft>
                          <a:spcPts val="0"/>
                        </a:spcAft>
                        <a:buFont typeface="Symbol" panose="05050102010706020507" pitchFamily="18" charset="2"/>
                        <a:buChar char=""/>
                      </a:pPr>
                      <a:r>
                        <a:rPr lang="de-DE" sz="800">
                          <a:effectLst/>
                        </a:rPr>
                        <a:t>Spiegeln von</a:t>
                      </a:r>
                    </a:p>
                    <a:p>
                      <a:pPr marL="342900" lvl="0" indent="-342900">
                        <a:lnSpc>
                          <a:spcPct val="107000"/>
                        </a:lnSpc>
                        <a:spcAft>
                          <a:spcPts val="0"/>
                        </a:spcAft>
                        <a:buFont typeface="Symbol" panose="05050102010706020507" pitchFamily="18" charset="2"/>
                        <a:buChar char=""/>
                      </a:pPr>
                      <a:r>
                        <a:rPr lang="de-DE" sz="800">
                          <a:effectLst/>
                        </a:rPr>
                        <a:t>Kurzzeitwecker</a:t>
                      </a:r>
                    </a:p>
                    <a:p>
                      <a:pPr marL="342900" lvl="0" indent="-342900">
                        <a:lnSpc>
                          <a:spcPct val="107000"/>
                        </a:lnSpc>
                        <a:spcAft>
                          <a:spcPts val="0"/>
                        </a:spcAft>
                        <a:buFont typeface="Symbol" panose="05050102010706020507" pitchFamily="18" charset="2"/>
                        <a:buChar char=""/>
                      </a:pPr>
                      <a:r>
                        <a:rPr lang="de-DE" sz="800">
                          <a:effectLst/>
                        </a:rPr>
                        <a:t>Deeskalationsmethoden/ Strategien</a:t>
                      </a:r>
                    </a:p>
                    <a:p>
                      <a:pPr marL="342900" lvl="0" indent="-342900">
                        <a:lnSpc>
                          <a:spcPct val="107000"/>
                        </a:lnSpc>
                        <a:spcAft>
                          <a:spcPts val="0"/>
                        </a:spcAft>
                        <a:buFont typeface="Symbol" panose="05050102010706020507" pitchFamily="18" charset="2"/>
                        <a:buChar char=""/>
                      </a:pPr>
                      <a:r>
                        <a:rPr lang="de-DE" sz="800">
                          <a:effectLst/>
                        </a:rPr>
                        <a:t>Schüler*innenverträge</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23501" marR="23501" marT="0" marB="0"/>
                </a:tc>
                <a:extLst>
                  <a:ext uri="{0D108BD9-81ED-4DB2-BD59-A6C34878D82A}">
                    <a16:rowId xmlns:a16="http://schemas.microsoft.com/office/drawing/2014/main" val="983113465"/>
                  </a:ext>
                </a:extLst>
              </a:tr>
              <a:tr h="354242">
                <a:tc>
                  <a:txBody>
                    <a:bodyPr/>
                    <a:lstStyle/>
                    <a:p>
                      <a:pPr marL="342900" lvl="0" indent="-342900">
                        <a:lnSpc>
                          <a:spcPct val="107000"/>
                        </a:lnSpc>
                        <a:spcAft>
                          <a:spcPts val="0"/>
                        </a:spcAft>
                        <a:buFont typeface="Symbol" panose="05050102010706020507" pitchFamily="18" charset="2"/>
                        <a:buChar char=""/>
                      </a:pPr>
                      <a:r>
                        <a:rPr lang="de-DE" sz="800">
                          <a:effectLst/>
                        </a:rPr>
                        <a:t>Hilfen zur Orientierung in einer globalisierten Welt geben</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23501" marR="23501" marT="0" marB="0"/>
                </a:tc>
                <a:tc>
                  <a:txBody>
                    <a:bodyPr/>
                    <a:lstStyle/>
                    <a:p>
                      <a:pPr marL="342900" lvl="0" indent="-342900">
                        <a:lnSpc>
                          <a:spcPct val="107000"/>
                        </a:lnSpc>
                        <a:spcAft>
                          <a:spcPts val="0"/>
                        </a:spcAft>
                        <a:buFont typeface="Symbol" panose="05050102010706020507" pitchFamily="18" charset="2"/>
                        <a:buChar char=""/>
                      </a:pPr>
                      <a:r>
                        <a:rPr lang="de-DE" sz="800">
                          <a:effectLst/>
                        </a:rPr>
                        <a:t>Medienkompetenz entwickeln</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23501" marR="23501" marT="0" marB="0"/>
                </a:tc>
                <a:tc>
                  <a:txBody>
                    <a:bodyPr/>
                    <a:lstStyle/>
                    <a:p>
                      <a:pPr marL="342900" lvl="0" indent="-342900">
                        <a:lnSpc>
                          <a:spcPct val="107000"/>
                        </a:lnSpc>
                        <a:spcAft>
                          <a:spcPts val="0"/>
                        </a:spcAft>
                        <a:buFont typeface="Symbol" panose="05050102010706020507" pitchFamily="18" charset="2"/>
                        <a:buChar char=""/>
                      </a:pPr>
                      <a:r>
                        <a:rPr lang="de-DE" sz="800">
                          <a:effectLst/>
                        </a:rPr>
                        <a:t>Kindernachrichten gucken</a:t>
                      </a:r>
                    </a:p>
                    <a:p>
                      <a:pPr marL="342900" lvl="0" indent="-342900">
                        <a:lnSpc>
                          <a:spcPct val="107000"/>
                        </a:lnSpc>
                        <a:spcAft>
                          <a:spcPts val="0"/>
                        </a:spcAft>
                        <a:buFont typeface="Symbol" panose="05050102010706020507" pitchFamily="18" charset="2"/>
                        <a:buChar char=""/>
                      </a:pPr>
                      <a:r>
                        <a:rPr lang="de-DE" sz="800">
                          <a:effectLst/>
                        </a:rPr>
                        <a:t>Aktuelle Ereignisse aufgreifen</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23501" marR="23501" marT="0" marB="0"/>
                </a:tc>
                <a:extLst>
                  <a:ext uri="{0D108BD9-81ED-4DB2-BD59-A6C34878D82A}">
                    <a16:rowId xmlns:a16="http://schemas.microsoft.com/office/drawing/2014/main" val="4106449788"/>
                  </a:ext>
                </a:extLst>
              </a:tr>
              <a:tr h="406395">
                <a:tc>
                  <a:txBody>
                    <a:bodyPr/>
                    <a:lstStyle/>
                    <a:p>
                      <a:pPr marL="342900" lvl="0" indent="-342900">
                        <a:lnSpc>
                          <a:spcPct val="107000"/>
                        </a:lnSpc>
                        <a:spcAft>
                          <a:spcPts val="0"/>
                        </a:spcAft>
                        <a:buFont typeface="Symbol" panose="05050102010706020507" pitchFamily="18" charset="2"/>
                        <a:buChar char=""/>
                      </a:pPr>
                      <a:r>
                        <a:rPr lang="de-DE" sz="800">
                          <a:effectLst/>
                        </a:rPr>
                        <a:t>Wertschätzung, Respekt und Demokratie leben</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23501" marR="23501" marT="0" marB="0"/>
                </a:tc>
                <a:tc>
                  <a:txBody>
                    <a:bodyPr/>
                    <a:lstStyle/>
                    <a:p>
                      <a:pPr marL="342900" lvl="0" indent="-342900">
                        <a:lnSpc>
                          <a:spcPct val="107000"/>
                        </a:lnSpc>
                        <a:spcAft>
                          <a:spcPts val="0"/>
                        </a:spcAft>
                        <a:buFont typeface="Symbol" panose="05050102010706020507" pitchFamily="18" charset="2"/>
                        <a:buChar char=""/>
                      </a:pPr>
                      <a:r>
                        <a:rPr lang="de-DE" sz="800">
                          <a:effectLst/>
                        </a:rPr>
                        <a:t>Unterrichtsthemen in den Fächern Geschichte, Religion, Deutsch einfließen lassen</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23501" marR="23501" marT="0" marB="0"/>
                </a:tc>
                <a:tc>
                  <a:txBody>
                    <a:bodyPr/>
                    <a:lstStyle/>
                    <a:p>
                      <a:pPr marL="342900" lvl="0" indent="-342900">
                        <a:lnSpc>
                          <a:spcPct val="107000"/>
                        </a:lnSpc>
                        <a:spcAft>
                          <a:spcPts val="0"/>
                        </a:spcAft>
                        <a:buFont typeface="Symbol" panose="05050102010706020507" pitchFamily="18" charset="2"/>
                        <a:buChar char=""/>
                      </a:pPr>
                      <a:r>
                        <a:rPr lang="de-DE" sz="800">
                          <a:effectLst/>
                        </a:rPr>
                        <a:t>Freundliche Ansprache und Problemlösungsgespräche zwischen Kollegen*innen auch vor dem Kind</a:t>
                      </a:r>
                    </a:p>
                    <a:p>
                      <a:pPr marL="342900" lvl="0" indent="-342900">
                        <a:lnSpc>
                          <a:spcPct val="107000"/>
                        </a:lnSpc>
                        <a:spcAft>
                          <a:spcPts val="0"/>
                        </a:spcAft>
                        <a:buFont typeface="Symbol" panose="05050102010706020507" pitchFamily="18" charset="2"/>
                        <a:buChar char=""/>
                      </a:pPr>
                      <a:r>
                        <a:rPr lang="de-DE" sz="800">
                          <a:effectLst/>
                        </a:rPr>
                        <a:t> </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23501" marR="23501" marT="0" marB="0"/>
                </a:tc>
                <a:extLst>
                  <a:ext uri="{0D108BD9-81ED-4DB2-BD59-A6C34878D82A}">
                    <a16:rowId xmlns:a16="http://schemas.microsoft.com/office/drawing/2014/main" val="828288344"/>
                  </a:ext>
                </a:extLst>
              </a:tr>
              <a:tr h="507994">
                <a:tc>
                  <a:txBody>
                    <a:bodyPr/>
                    <a:lstStyle/>
                    <a:p>
                      <a:pPr marL="342900" lvl="0" indent="-342900">
                        <a:lnSpc>
                          <a:spcPct val="107000"/>
                        </a:lnSpc>
                        <a:spcAft>
                          <a:spcPts val="0"/>
                        </a:spcAft>
                        <a:buFont typeface="Symbol" panose="05050102010706020507" pitchFamily="18" charset="2"/>
                        <a:buChar char=""/>
                      </a:pPr>
                      <a:r>
                        <a:rPr lang="de-DE" sz="800">
                          <a:effectLst/>
                        </a:rPr>
                        <a:t>Möglichkeiten einer sinnvollen Freizeitgestaltung aufzeigen</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23501" marR="23501" marT="0" marB="0"/>
                </a:tc>
                <a:tc>
                  <a:txBody>
                    <a:bodyPr/>
                    <a:lstStyle/>
                    <a:p>
                      <a:pPr marL="342900" lvl="0" indent="-342900">
                        <a:lnSpc>
                          <a:spcPct val="107000"/>
                        </a:lnSpc>
                        <a:spcAft>
                          <a:spcPts val="0"/>
                        </a:spcAft>
                        <a:buFont typeface="Symbol" panose="05050102010706020507" pitchFamily="18" charset="2"/>
                        <a:buChar char=""/>
                      </a:pPr>
                      <a:r>
                        <a:rPr lang="de-DE" sz="800" dirty="0">
                          <a:effectLst/>
                        </a:rPr>
                        <a:t>Einbeziehung von Freizeitaktivitäten in den Unterricht</a:t>
                      </a:r>
                    </a:p>
                    <a:p>
                      <a:pPr marL="342900" lvl="0" indent="-342900">
                        <a:lnSpc>
                          <a:spcPct val="107000"/>
                        </a:lnSpc>
                        <a:spcAft>
                          <a:spcPts val="0"/>
                        </a:spcAft>
                        <a:buFont typeface="Symbol" panose="05050102010706020507" pitchFamily="18" charset="2"/>
                        <a:buChar char=""/>
                      </a:pPr>
                      <a:r>
                        <a:rPr lang="de-DE" sz="800" dirty="0">
                          <a:effectLst/>
                        </a:rPr>
                        <a:t>AG Angebote mit musischem Schwerpunkt</a:t>
                      </a:r>
                    </a:p>
                    <a:p>
                      <a:pPr marL="342900" lvl="0" indent="-342900">
                        <a:lnSpc>
                          <a:spcPct val="107000"/>
                        </a:lnSpc>
                        <a:spcAft>
                          <a:spcPts val="0"/>
                        </a:spcAft>
                        <a:buFont typeface="Symbol" panose="05050102010706020507" pitchFamily="18" charset="2"/>
                        <a:buChar char=""/>
                      </a:pPr>
                      <a:r>
                        <a:rPr lang="de-DE" sz="800" dirty="0">
                          <a:effectLst/>
                        </a:rPr>
                        <a:t>Zusammenarbeit mit der Pflege</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txBody>
                  <a:tcPr marL="23501" marR="23501" marT="0" marB="0"/>
                </a:tc>
                <a:tc>
                  <a:txBody>
                    <a:bodyPr/>
                    <a:lstStyle/>
                    <a:p>
                      <a:pPr marL="342900" lvl="0" indent="-342900">
                        <a:lnSpc>
                          <a:spcPct val="107000"/>
                        </a:lnSpc>
                        <a:spcAft>
                          <a:spcPts val="0"/>
                        </a:spcAft>
                        <a:buFont typeface="Symbol" panose="05050102010706020507" pitchFamily="18" charset="2"/>
                        <a:buChar char=""/>
                      </a:pPr>
                      <a:r>
                        <a:rPr lang="de-DE" sz="800">
                          <a:effectLst/>
                        </a:rPr>
                        <a:t>Arbeit an handwerklichen Aufgaben/Umgang mit Werkzeug</a:t>
                      </a:r>
                    </a:p>
                    <a:p>
                      <a:pPr marL="342900" lvl="0" indent="-342900">
                        <a:lnSpc>
                          <a:spcPct val="107000"/>
                        </a:lnSpc>
                        <a:spcAft>
                          <a:spcPts val="0"/>
                        </a:spcAft>
                        <a:buFont typeface="Symbol" panose="05050102010706020507" pitchFamily="18" charset="2"/>
                        <a:buChar char=""/>
                      </a:pPr>
                      <a:r>
                        <a:rPr lang="de-DE" sz="800">
                          <a:effectLst/>
                        </a:rPr>
                        <a:t>Hauswirtschaftliche Aufgaben (Nahrungszubereitung/Nähmaschine)</a:t>
                      </a:r>
                    </a:p>
                    <a:p>
                      <a:pPr marL="342900" lvl="0" indent="-342900">
                        <a:lnSpc>
                          <a:spcPct val="107000"/>
                        </a:lnSpc>
                        <a:spcAft>
                          <a:spcPts val="0"/>
                        </a:spcAft>
                        <a:buFont typeface="Symbol" panose="05050102010706020507" pitchFamily="18" charset="2"/>
                        <a:buChar char=""/>
                      </a:pPr>
                      <a:r>
                        <a:rPr lang="de-DE" sz="800">
                          <a:effectLst/>
                        </a:rPr>
                        <a:t> </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23501" marR="23501" marT="0" marB="0"/>
                </a:tc>
                <a:extLst>
                  <a:ext uri="{0D108BD9-81ED-4DB2-BD59-A6C34878D82A}">
                    <a16:rowId xmlns:a16="http://schemas.microsoft.com/office/drawing/2014/main" val="1063260002"/>
                  </a:ext>
                </a:extLst>
              </a:tr>
              <a:tr h="406395">
                <a:tc>
                  <a:txBody>
                    <a:bodyPr/>
                    <a:lstStyle/>
                    <a:p>
                      <a:pPr marL="342900" lvl="0" indent="-342900">
                        <a:lnSpc>
                          <a:spcPct val="107000"/>
                        </a:lnSpc>
                        <a:spcAft>
                          <a:spcPts val="0"/>
                        </a:spcAft>
                        <a:buFont typeface="Symbol" panose="05050102010706020507" pitchFamily="18" charset="2"/>
                        <a:buChar char=""/>
                      </a:pPr>
                      <a:r>
                        <a:rPr lang="de-DE" sz="800">
                          <a:effectLst/>
                        </a:rPr>
                        <a:t>Kooperation</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23501" marR="23501" marT="0" marB="0"/>
                </a:tc>
                <a:tc>
                  <a:txBody>
                    <a:bodyPr/>
                    <a:lstStyle/>
                    <a:p>
                      <a:pPr marL="342900" lvl="0" indent="-342900">
                        <a:lnSpc>
                          <a:spcPct val="107000"/>
                        </a:lnSpc>
                        <a:spcAft>
                          <a:spcPts val="0"/>
                        </a:spcAft>
                        <a:buFont typeface="Symbol" panose="05050102010706020507" pitchFamily="18" charset="2"/>
                        <a:buChar char=""/>
                      </a:pPr>
                      <a:r>
                        <a:rPr lang="de-DE" sz="800">
                          <a:effectLst/>
                        </a:rPr>
                        <a:t>Enge und regelmäßige Zusammenarbeit mit Kollegen*innen, Therapeuten*innen und Pflege</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23501" marR="23501" marT="0" marB="0"/>
                </a:tc>
                <a:tc>
                  <a:txBody>
                    <a:bodyPr/>
                    <a:lstStyle/>
                    <a:p>
                      <a:pPr marL="342900" lvl="0" indent="-342900">
                        <a:lnSpc>
                          <a:spcPct val="107000"/>
                        </a:lnSpc>
                        <a:spcAft>
                          <a:spcPts val="0"/>
                        </a:spcAft>
                        <a:buFont typeface="Symbol" panose="05050102010706020507" pitchFamily="18" charset="2"/>
                        <a:buChar char=""/>
                      </a:pPr>
                      <a:r>
                        <a:rPr lang="de-DE" sz="800">
                          <a:effectLst/>
                        </a:rPr>
                        <a:t>Teilnahme an Multiteams / Schulgesprächen</a:t>
                      </a:r>
                    </a:p>
                    <a:p>
                      <a:pPr marL="342900" lvl="0" indent="-342900">
                        <a:lnSpc>
                          <a:spcPct val="107000"/>
                        </a:lnSpc>
                        <a:spcAft>
                          <a:spcPts val="0"/>
                        </a:spcAft>
                        <a:buFont typeface="Symbol" panose="05050102010706020507" pitchFamily="18" charset="2"/>
                        <a:buChar char=""/>
                      </a:pPr>
                      <a:r>
                        <a:rPr lang="de-DE" sz="800">
                          <a:effectLst/>
                        </a:rPr>
                        <a:t>Telefonate </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23501" marR="23501" marT="0" marB="0"/>
                </a:tc>
                <a:extLst>
                  <a:ext uri="{0D108BD9-81ED-4DB2-BD59-A6C34878D82A}">
                    <a16:rowId xmlns:a16="http://schemas.microsoft.com/office/drawing/2014/main" val="674411109"/>
                  </a:ext>
                </a:extLst>
              </a:tr>
              <a:tr h="145662">
                <a:tc>
                  <a:txBody>
                    <a:bodyPr/>
                    <a:lstStyle/>
                    <a:p>
                      <a:pPr marL="342900" lvl="0" indent="-342900">
                        <a:lnSpc>
                          <a:spcPct val="107000"/>
                        </a:lnSpc>
                        <a:spcAft>
                          <a:spcPts val="0"/>
                        </a:spcAft>
                        <a:buFont typeface="Symbol" panose="05050102010706020507" pitchFamily="18" charset="2"/>
                        <a:buChar char=""/>
                      </a:pPr>
                      <a:r>
                        <a:rPr lang="de-DE" sz="800">
                          <a:effectLst/>
                        </a:rPr>
                        <a:t>Rituale</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23501" marR="23501" marT="0" marB="0"/>
                </a:tc>
                <a:tc>
                  <a:txBody>
                    <a:bodyPr/>
                    <a:lstStyle/>
                    <a:p>
                      <a:pPr marL="342900" lvl="0" indent="-342900">
                        <a:lnSpc>
                          <a:spcPct val="107000"/>
                        </a:lnSpc>
                        <a:spcAft>
                          <a:spcPts val="0"/>
                        </a:spcAft>
                        <a:buFont typeface="Symbol" panose="05050102010706020507" pitchFamily="18" charset="2"/>
                        <a:buChar char=""/>
                      </a:pPr>
                      <a:r>
                        <a:rPr lang="de-DE" sz="800">
                          <a:effectLst/>
                        </a:rPr>
                        <a:t> </a:t>
                      </a:r>
                      <a:endParaRPr lang="de-DE" sz="800">
                        <a:effectLst/>
                        <a:latin typeface="Calibri" panose="020F0502020204030204" pitchFamily="34" charset="0"/>
                        <a:ea typeface="Calibri" panose="020F0502020204030204" pitchFamily="34" charset="0"/>
                        <a:cs typeface="Times New Roman" panose="02020603050405020304" pitchFamily="18" charset="0"/>
                      </a:endParaRPr>
                    </a:p>
                  </a:txBody>
                  <a:tcPr marL="23501" marR="23501" marT="0" marB="0"/>
                </a:tc>
                <a:tc>
                  <a:txBody>
                    <a:bodyPr/>
                    <a:lstStyle/>
                    <a:p>
                      <a:pPr marL="457200">
                        <a:lnSpc>
                          <a:spcPct val="107000"/>
                        </a:lnSpc>
                        <a:spcAft>
                          <a:spcPts val="0"/>
                        </a:spcAft>
                      </a:pPr>
                      <a:r>
                        <a:rPr lang="de-DE" sz="800" dirty="0">
                          <a:effectLst/>
                        </a:rPr>
                        <a:t> </a:t>
                      </a:r>
                      <a:endParaRPr lang="de-DE" sz="800" dirty="0">
                        <a:effectLst/>
                        <a:latin typeface="Calibri" panose="020F0502020204030204" pitchFamily="34" charset="0"/>
                        <a:ea typeface="Calibri" panose="020F0502020204030204" pitchFamily="34" charset="0"/>
                        <a:cs typeface="Times New Roman" panose="02020603050405020304" pitchFamily="18" charset="0"/>
                      </a:endParaRPr>
                    </a:p>
                  </a:txBody>
                  <a:tcPr marL="23501" marR="23501" marT="0" marB="0"/>
                </a:tc>
                <a:extLst>
                  <a:ext uri="{0D108BD9-81ED-4DB2-BD59-A6C34878D82A}">
                    <a16:rowId xmlns:a16="http://schemas.microsoft.com/office/drawing/2014/main" val="61126330"/>
                  </a:ext>
                </a:extLst>
              </a:tr>
            </a:tbl>
          </a:graphicData>
        </a:graphic>
      </p:graphicFrame>
      <p:sp>
        <p:nvSpPr>
          <p:cNvPr id="3" name="Rectangle 1"/>
          <p:cNvSpPr>
            <a:spLocks noChangeArrowheads="1"/>
          </p:cNvSpPr>
          <p:nvPr/>
        </p:nvSpPr>
        <p:spPr bwMode="auto">
          <a:xfrm>
            <a:off x="-5499756" y="395843"/>
            <a:ext cx="2499871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24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r>
            <a:br>
              <a:rPr kumimoji="0" lang="de-DE" altLang="de-DE" sz="24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b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4" name="Fußzeilenplatzhalter 3"/>
          <p:cNvSpPr>
            <a:spLocks noGrp="1"/>
          </p:cNvSpPr>
          <p:nvPr>
            <p:ph type="ftr" sz="quarter" idx="11"/>
          </p:nvPr>
        </p:nvSpPr>
        <p:spPr/>
        <p:txBody>
          <a:bodyPr/>
          <a:lstStyle/>
          <a:p>
            <a:r>
              <a:rPr lang="de-DE" smtClean="0"/>
              <a:t>Klinikschule Paderborn / Stand 10/2022</a:t>
            </a:r>
            <a:endParaRPr lang="de-DE"/>
          </a:p>
        </p:txBody>
      </p:sp>
      <p:sp>
        <p:nvSpPr>
          <p:cNvPr id="5" name="Foliennummernplatzhalter 4"/>
          <p:cNvSpPr>
            <a:spLocks noGrp="1"/>
          </p:cNvSpPr>
          <p:nvPr>
            <p:ph type="sldNum" sz="quarter" idx="12"/>
          </p:nvPr>
        </p:nvSpPr>
        <p:spPr/>
        <p:txBody>
          <a:bodyPr/>
          <a:lstStyle/>
          <a:p>
            <a:fld id="{C01A6C3C-E003-42EE-A401-84C6A6DE0B34}" type="slidenum">
              <a:rPr lang="de-DE" smtClean="0"/>
              <a:pPr/>
              <a:t>18</a:t>
            </a:fld>
            <a:endParaRPr lang="de-DE"/>
          </a:p>
        </p:txBody>
      </p:sp>
    </p:spTree>
    <p:extLst>
      <p:ext uri="{BB962C8B-B14F-4D97-AF65-F5344CB8AC3E}">
        <p14:creationId xmlns:p14="http://schemas.microsoft.com/office/powerpoint/2010/main" val="22085801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Diagramm 24"/>
          <p:cNvGraphicFramePr/>
          <p:nvPr>
            <p:extLst>
              <p:ext uri="{D42A27DB-BD31-4B8C-83A1-F6EECF244321}">
                <p14:modId xmlns:p14="http://schemas.microsoft.com/office/powerpoint/2010/main" val="3021906593"/>
              </p:ext>
            </p:extLst>
          </p:nvPr>
        </p:nvGraphicFramePr>
        <p:xfrm>
          <a:off x="1151620" y="420029"/>
          <a:ext cx="6912768"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Pfeil nach unten 1"/>
          <p:cNvSpPr/>
          <p:nvPr/>
        </p:nvSpPr>
        <p:spPr>
          <a:xfrm>
            <a:off x="1043608" y="5445224"/>
            <a:ext cx="720080"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Pfeil nach unten 3"/>
          <p:cNvSpPr/>
          <p:nvPr/>
        </p:nvSpPr>
        <p:spPr>
          <a:xfrm>
            <a:off x="4109615" y="5445224"/>
            <a:ext cx="720080"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Pfeil nach unten 4"/>
          <p:cNvSpPr/>
          <p:nvPr/>
        </p:nvSpPr>
        <p:spPr>
          <a:xfrm>
            <a:off x="7236296" y="5445224"/>
            <a:ext cx="720080"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467544" y="5738936"/>
            <a:ext cx="8280920" cy="95410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de-DE" sz="2800" dirty="0" smtClean="0"/>
              <a:t>Ziel: Erwerb erweiterter Handlungsmöglichkeiten im Bedingungsgefüge der Schule</a:t>
            </a:r>
            <a:endParaRPr lang="de-DE" sz="2800" dirty="0"/>
          </a:p>
        </p:txBody>
      </p:sp>
      <p:sp>
        <p:nvSpPr>
          <p:cNvPr id="6" name="Fußzeilenplatzhalter 5"/>
          <p:cNvSpPr>
            <a:spLocks noGrp="1"/>
          </p:cNvSpPr>
          <p:nvPr>
            <p:ph type="ftr" sz="quarter" idx="11"/>
          </p:nvPr>
        </p:nvSpPr>
        <p:spPr/>
        <p:txBody>
          <a:bodyPr/>
          <a:lstStyle/>
          <a:p>
            <a:r>
              <a:rPr lang="de-DE" smtClean="0"/>
              <a:t>Klinikschule Paderborn / Stand 10/2022</a:t>
            </a:r>
            <a:endParaRPr lang="de-DE"/>
          </a:p>
        </p:txBody>
      </p:sp>
      <p:sp>
        <p:nvSpPr>
          <p:cNvPr id="7" name="Foliennummernplatzhalter 6"/>
          <p:cNvSpPr>
            <a:spLocks noGrp="1"/>
          </p:cNvSpPr>
          <p:nvPr>
            <p:ph type="sldNum" sz="quarter" idx="12"/>
          </p:nvPr>
        </p:nvSpPr>
        <p:spPr/>
        <p:txBody>
          <a:bodyPr/>
          <a:lstStyle/>
          <a:p>
            <a:fld id="{C01A6C3C-E003-42EE-A401-84C6A6DE0B34}" type="slidenum">
              <a:rPr lang="de-DE" smtClean="0"/>
              <a:pPr/>
              <a:t>19</a:t>
            </a:fld>
            <a:endParaRPr lang="de-DE"/>
          </a:p>
        </p:txBody>
      </p:sp>
    </p:spTree>
    <p:extLst>
      <p:ext uri="{BB962C8B-B14F-4D97-AF65-F5344CB8AC3E}">
        <p14:creationId xmlns:p14="http://schemas.microsoft.com/office/powerpoint/2010/main" val="20049507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de-DE" dirty="0" smtClean="0"/>
              <a:t>Grundlagen / Bedingungsgefüge</a:t>
            </a:r>
            <a:endParaRPr lang="de-DE" dirty="0"/>
          </a:p>
        </p:txBody>
      </p:sp>
      <p:sp>
        <p:nvSpPr>
          <p:cNvPr id="3" name="Inhaltsplatzhalt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77500" lnSpcReduction="20000"/>
          </a:bodyPr>
          <a:lstStyle/>
          <a:p>
            <a:pPr marL="0" indent="0">
              <a:buNone/>
            </a:pPr>
            <a:endParaRPr lang="de-DE" dirty="0"/>
          </a:p>
          <a:p>
            <a:pPr marL="0" indent="0" algn="just">
              <a:buNone/>
            </a:pPr>
            <a:r>
              <a:rPr lang="de-DE" dirty="0"/>
              <a:t>In der Schule leben, arbeiten und lernen unterschiedliche Personengruppen miteinander und beeinflussen durch ihre „Bedingungen“ das System Schule</a:t>
            </a:r>
            <a:r>
              <a:rPr lang="de-DE" dirty="0" smtClean="0"/>
              <a:t>.</a:t>
            </a:r>
          </a:p>
          <a:p>
            <a:pPr marL="0" indent="0" algn="just">
              <a:buNone/>
            </a:pPr>
            <a:endParaRPr lang="de-DE" dirty="0"/>
          </a:p>
          <a:p>
            <a:pPr marL="0" lvl="0" indent="0" algn="just">
              <a:buNone/>
            </a:pPr>
            <a:r>
              <a:rPr lang="de-DE" dirty="0"/>
              <a:t>Die Schüler*innen und Schüler bringen ihre sehr individuellen, besonders durch ihre Krankheit geprägte Lernbedingungen mit. Die durch den Klinikaufenthalt stark beeinflussten, meist temporären </a:t>
            </a:r>
            <a:r>
              <a:rPr lang="de-DE" dirty="0" smtClean="0"/>
              <a:t>Lernvoraus-setzungen </a:t>
            </a:r>
            <a:r>
              <a:rPr lang="de-DE" dirty="0"/>
              <a:t>geben vor, in welchem Umfang, mit welcher Methode welche Inhalte individuell für ein bestimmtes Kind bereitgestellt werden.</a:t>
            </a:r>
          </a:p>
          <a:p>
            <a:endParaRPr lang="de-DE" dirty="0"/>
          </a:p>
        </p:txBody>
      </p:sp>
      <p:sp>
        <p:nvSpPr>
          <p:cNvPr id="4" name="Fußzeilenplatzhalter 3"/>
          <p:cNvSpPr>
            <a:spLocks noGrp="1"/>
          </p:cNvSpPr>
          <p:nvPr>
            <p:ph type="ftr" sz="quarter" idx="11"/>
          </p:nvPr>
        </p:nvSpPr>
        <p:spPr/>
        <p:txBody>
          <a:bodyPr/>
          <a:lstStyle/>
          <a:p>
            <a:r>
              <a:rPr lang="de-DE" smtClean="0"/>
              <a:t>Klinikschule Paderborn / Stand 10/2022</a:t>
            </a:r>
            <a:endParaRPr lang="de-DE"/>
          </a:p>
        </p:txBody>
      </p:sp>
      <p:sp>
        <p:nvSpPr>
          <p:cNvPr id="5" name="Foliennummernplatzhalter 4"/>
          <p:cNvSpPr>
            <a:spLocks noGrp="1"/>
          </p:cNvSpPr>
          <p:nvPr>
            <p:ph type="sldNum" sz="quarter" idx="12"/>
          </p:nvPr>
        </p:nvSpPr>
        <p:spPr/>
        <p:txBody>
          <a:bodyPr/>
          <a:lstStyle/>
          <a:p>
            <a:fld id="{C01A6C3C-E003-42EE-A401-84C6A6DE0B34}" type="slidenum">
              <a:rPr lang="de-DE" smtClean="0"/>
              <a:pPr/>
              <a:t>2</a:t>
            </a:fld>
            <a:endParaRPr lang="de-DE"/>
          </a:p>
        </p:txBody>
      </p:sp>
    </p:spTree>
    <p:extLst>
      <p:ext uri="{BB962C8B-B14F-4D97-AF65-F5344CB8AC3E}">
        <p14:creationId xmlns:p14="http://schemas.microsoft.com/office/powerpoint/2010/main" val="33388142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395536" y="332656"/>
            <a:ext cx="8208912" cy="5688632"/>
          </a:xfrm>
        </p:spPr>
        <p:style>
          <a:lnRef idx="1">
            <a:schemeClr val="accent5"/>
          </a:lnRef>
          <a:fillRef idx="2">
            <a:schemeClr val="accent5"/>
          </a:fillRef>
          <a:effectRef idx="1">
            <a:schemeClr val="accent5"/>
          </a:effectRef>
          <a:fontRef idx="minor">
            <a:schemeClr val="dk1"/>
          </a:fontRef>
        </p:style>
        <p:txBody>
          <a:bodyPr>
            <a:normAutofit fontScale="32500" lnSpcReduction="20000"/>
          </a:bodyPr>
          <a:lstStyle/>
          <a:p>
            <a:endParaRPr lang="de-DE" sz="4400" b="1" u="sng" dirty="0" smtClean="0">
              <a:solidFill>
                <a:schemeClr val="tx1"/>
              </a:solidFill>
            </a:endParaRPr>
          </a:p>
          <a:p>
            <a:r>
              <a:rPr lang="de-DE" sz="4400" b="1" u="sng" dirty="0" smtClean="0">
                <a:solidFill>
                  <a:schemeClr val="tx1"/>
                </a:solidFill>
              </a:rPr>
              <a:t>Räumlich/Sächliche Personelle Voraussetzungen</a:t>
            </a:r>
          </a:p>
          <a:p>
            <a:pPr algn="just"/>
            <a:endParaRPr lang="de-DE" dirty="0" smtClean="0">
              <a:solidFill>
                <a:schemeClr val="tx1"/>
              </a:solidFill>
            </a:endParaRPr>
          </a:p>
          <a:p>
            <a:pPr algn="just"/>
            <a:endParaRPr lang="de-DE" dirty="0" smtClean="0">
              <a:solidFill>
                <a:schemeClr val="tx1"/>
              </a:solidFill>
            </a:endParaRPr>
          </a:p>
          <a:p>
            <a:pPr algn="just"/>
            <a:r>
              <a:rPr lang="de-DE" sz="4900" b="1" kern="1000" dirty="0">
                <a:solidFill>
                  <a:schemeClr val="tx1"/>
                </a:solidFill>
              </a:rPr>
              <a:t>Die Räume </a:t>
            </a:r>
            <a:r>
              <a:rPr lang="de-DE" sz="4900" kern="1000" dirty="0">
                <a:solidFill>
                  <a:schemeClr val="tx1"/>
                </a:solidFill>
              </a:rPr>
              <a:t>des Hauptstandortes der </a:t>
            </a:r>
            <a:r>
              <a:rPr lang="de-DE" sz="4900" kern="1000" dirty="0" smtClean="0">
                <a:solidFill>
                  <a:schemeClr val="tx1"/>
                </a:solidFill>
              </a:rPr>
              <a:t>Klinikschule Paderborn </a:t>
            </a:r>
            <a:r>
              <a:rPr lang="de-DE" sz="4900" kern="1000" dirty="0">
                <a:solidFill>
                  <a:schemeClr val="tx1"/>
                </a:solidFill>
              </a:rPr>
              <a:t>befinden sich </a:t>
            </a:r>
            <a:r>
              <a:rPr lang="de-DE" sz="4900" kern="1000" dirty="0" smtClean="0">
                <a:solidFill>
                  <a:schemeClr val="tx1"/>
                </a:solidFill>
              </a:rPr>
              <a:t>seit Sommer 2022 in einem Trakt der ehemaligen Busdorfschule direkt neben dem Klinikgarten. </a:t>
            </a:r>
            <a:r>
              <a:rPr lang="de-DE" sz="4900" kern="1000" dirty="0">
                <a:solidFill>
                  <a:schemeClr val="tx1"/>
                </a:solidFill>
              </a:rPr>
              <a:t>Zudem befindet sich ein zweiter Standort in ca. 2 km Entfernung in der </a:t>
            </a:r>
            <a:r>
              <a:rPr lang="de-DE" sz="4900" kern="1000" dirty="0" smtClean="0">
                <a:solidFill>
                  <a:schemeClr val="tx1"/>
                </a:solidFill>
              </a:rPr>
              <a:t>LWL-Tagesklinik</a:t>
            </a:r>
            <a:r>
              <a:rPr lang="de-DE" sz="4900" kern="1000" dirty="0">
                <a:solidFill>
                  <a:schemeClr val="tx1"/>
                </a:solidFill>
              </a:rPr>
              <a:t>. </a:t>
            </a:r>
            <a:r>
              <a:rPr lang="de-DE" sz="4900" kern="1000" dirty="0" smtClean="0">
                <a:solidFill>
                  <a:schemeClr val="tx1"/>
                </a:solidFill>
              </a:rPr>
              <a:t>Hier liegen </a:t>
            </a:r>
            <a:r>
              <a:rPr lang="de-DE" sz="4900" kern="1000" dirty="0">
                <a:solidFill>
                  <a:schemeClr val="tx1"/>
                </a:solidFill>
              </a:rPr>
              <a:t>die Schulräume </a:t>
            </a:r>
            <a:r>
              <a:rPr lang="de-DE" sz="4900" kern="1000" dirty="0" smtClean="0">
                <a:solidFill>
                  <a:schemeClr val="tx1"/>
                </a:solidFill>
              </a:rPr>
              <a:t>direkt im </a:t>
            </a:r>
            <a:r>
              <a:rPr lang="de-DE" sz="4900" kern="1000" dirty="0">
                <a:solidFill>
                  <a:schemeClr val="tx1"/>
                </a:solidFill>
              </a:rPr>
              <a:t>Klinikbereich. Schulleben und Unterrichtsgestaltung sind beeinflusst von der die räumliche Nähe zum Klinikbetrieb. Beide Seiten nehmen Aktivitäten und die Atmosphäre des jeweils anderen institutionellen </a:t>
            </a:r>
            <a:r>
              <a:rPr lang="de-DE" sz="4900" kern="1000" dirty="0" smtClean="0">
                <a:solidFill>
                  <a:schemeClr val="tx1"/>
                </a:solidFill>
              </a:rPr>
              <a:t>Rahmens wahr.</a:t>
            </a:r>
          </a:p>
          <a:p>
            <a:pPr algn="just"/>
            <a:r>
              <a:rPr lang="de-DE" sz="2500" kern="1000" dirty="0">
                <a:solidFill>
                  <a:schemeClr val="tx1"/>
                </a:solidFill>
              </a:rPr>
              <a:t/>
            </a:r>
            <a:br>
              <a:rPr lang="de-DE" sz="2500" kern="1000" dirty="0">
                <a:solidFill>
                  <a:schemeClr val="tx1"/>
                </a:solidFill>
              </a:rPr>
            </a:br>
            <a:r>
              <a:rPr lang="de-DE" sz="2500" kern="1000" dirty="0">
                <a:solidFill>
                  <a:schemeClr val="tx1"/>
                </a:solidFill>
              </a:rPr>
              <a:t/>
            </a:r>
            <a:br>
              <a:rPr lang="de-DE" sz="2500" kern="1000" dirty="0">
                <a:solidFill>
                  <a:schemeClr val="tx1"/>
                </a:solidFill>
              </a:rPr>
            </a:br>
            <a:r>
              <a:rPr lang="de-DE" sz="4900" kern="1000" dirty="0">
                <a:solidFill>
                  <a:schemeClr val="tx1"/>
                </a:solidFill>
              </a:rPr>
              <a:t>Die vier Unterrichtsräume des Hauptstandortes sind modern, die Ausstattung ist hell und freundlich. Durch leichtes und zum Teil rollbares Mobiliar werden ansatzweise Ideen eines flexiblen Klassenzimmers realisiert. </a:t>
            </a:r>
            <a:endParaRPr lang="de-DE" sz="4900" kern="1000" dirty="0" smtClean="0">
              <a:solidFill>
                <a:schemeClr val="tx1"/>
              </a:solidFill>
            </a:endParaRPr>
          </a:p>
          <a:p>
            <a:pPr algn="just"/>
            <a:r>
              <a:rPr lang="de-DE" sz="4900" kern="1000" dirty="0" smtClean="0">
                <a:solidFill>
                  <a:schemeClr val="tx1"/>
                </a:solidFill>
              </a:rPr>
              <a:t>Die </a:t>
            </a:r>
            <a:r>
              <a:rPr lang="de-DE" sz="4900" kern="1000">
                <a:solidFill>
                  <a:schemeClr val="tx1"/>
                </a:solidFill>
              </a:rPr>
              <a:t>drei </a:t>
            </a:r>
            <a:r>
              <a:rPr lang="de-DE" sz="4900" kern="1000" smtClean="0">
                <a:solidFill>
                  <a:schemeClr val="tx1"/>
                </a:solidFill>
              </a:rPr>
              <a:t>Unterrichtsräume </a:t>
            </a:r>
            <a:r>
              <a:rPr lang="de-DE" sz="4900" kern="1000" dirty="0">
                <a:solidFill>
                  <a:schemeClr val="tx1"/>
                </a:solidFill>
              </a:rPr>
              <a:t>der Tagesklinik sind noch nicht umfangreich renoviert, aber dennoch einladend eingerichtet. </a:t>
            </a:r>
            <a:r>
              <a:rPr lang="de-DE" sz="4900" kern="1000" dirty="0" smtClean="0">
                <a:solidFill>
                  <a:schemeClr val="tx1"/>
                </a:solidFill>
              </a:rPr>
              <a:t>An beiden Standorten ermöglicht die Größe der Räume den Unterricht mit bis zu 6 Schülerinnen und Schüler. </a:t>
            </a:r>
          </a:p>
          <a:p>
            <a:pPr algn="just"/>
            <a:r>
              <a:rPr lang="de-DE" sz="4900" kern="1000" dirty="0" smtClean="0">
                <a:solidFill>
                  <a:schemeClr val="tx1"/>
                </a:solidFill>
              </a:rPr>
              <a:t>Im neuen Schulgebäude gibt es zudem einen Multifunktionsraum für Schüler*</a:t>
            </a:r>
            <a:r>
              <a:rPr lang="de-DE" sz="4900" kern="1000" dirty="0" err="1" smtClean="0">
                <a:solidFill>
                  <a:schemeClr val="tx1"/>
                </a:solidFill>
              </a:rPr>
              <a:t>innenversammlungen</a:t>
            </a:r>
            <a:r>
              <a:rPr lang="de-DE" sz="4900" kern="1000" dirty="0" smtClean="0">
                <a:solidFill>
                  <a:schemeClr val="tx1"/>
                </a:solidFill>
              </a:rPr>
              <a:t>, kreative </a:t>
            </a:r>
            <a:r>
              <a:rPr lang="de-DE" sz="4900" kern="1000" dirty="0">
                <a:solidFill>
                  <a:schemeClr val="tx1"/>
                </a:solidFill>
              </a:rPr>
              <a:t>A</a:t>
            </a:r>
            <a:r>
              <a:rPr lang="de-DE" sz="4900" kern="1000" dirty="0" smtClean="0">
                <a:solidFill>
                  <a:schemeClr val="tx1"/>
                </a:solidFill>
              </a:rPr>
              <a:t>ngebote, Theater </a:t>
            </a:r>
            <a:r>
              <a:rPr lang="de-DE" sz="4900" kern="1000" dirty="0" err="1" smtClean="0">
                <a:solidFill>
                  <a:schemeClr val="tx1"/>
                </a:solidFill>
              </a:rPr>
              <a:t>u.ä.</a:t>
            </a:r>
            <a:r>
              <a:rPr lang="de-DE" sz="4900" kern="1000" dirty="0">
                <a:solidFill>
                  <a:schemeClr val="tx1"/>
                </a:solidFill>
              </a:rPr>
              <a:t>,</a:t>
            </a:r>
            <a:r>
              <a:rPr lang="de-DE" sz="4900" kern="1000" dirty="0" smtClean="0">
                <a:solidFill>
                  <a:schemeClr val="tx1"/>
                </a:solidFill>
              </a:rPr>
              <a:t> ein Schulleitungsbüro</a:t>
            </a:r>
            <a:r>
              <a:rPr lang="de-DE" sz="4900" kern="1000" dirty="0">
                <a:solidFill>
                  <a:schemeClr val="tx1"/>
                </a:solidFill>
              </a:rPr>
              <a:t>, </a:t>
            </a:r>
            <a:r>
              <a:rPr lang="de-DE" sz="4900" kern="1000" dirty="0" smtClean="0">
                <a:solidFill>
                  <a:schemeClr val="tx1"/>
                </a:solidFill>
              </a:rPr>
              <a:t>Räumlichkeiten zum Lagern </a:t>
            </a:r>
            <a:r>
              <a:rPr lang="de-DE" sz="4900" kern="1000" dirty="0">
                <a:solidFill>
                  <a:schemeClr val="tx1"/>
                </a:solidFill>
              </a:rPr>
              <a:t>von Verbrauchsmaterialien, </a:t>
            </a:r>
            <a:r>
              <a:rPr lang="de-DE" sz="4900" kern="1000" dirty="0" smtClean="0">
                <a:solidFill>
                  <a:schemeClr val="tx1"/>
                </a:solidFill>
              </a:rPr>
              <a:t>ein Lehrerzimmer </a:t>
            </a:r>
            <a:r>
              <a:rPr lang="de-DE" sz="4900" kern="1000" dirty="0">
                <a:solidFill>
                  <a:schemeClr val="tx1"/>
                </a:solidFill>
              </a:rPr>
              <a:t>und </a:t>
            </a:r>
            <a:r>
              <a:rPr lang="de-DE" sz="4900" kern="1000" dirty="0" smtClean="0">
                <a:solidFill>
                  <a:schemeClr val="tx1"/>
                </a:solidFill>
              </a:rPr>
              <a:t>ein Sekretariat. </a:t>
            </a:r>
          </a:p>
          <a:p>
            <a:pPr algn="just"/>
            <a:r>
              <a:rPr lang="de-DE" sz="4900" kern="1000" dirty="0" smtClean="0">
                <a:solidFill>
                  <a:schemeClr val="tx1"/>
                </a:solidFill>
                <a:sym typeface="Wingdings" pitchFamily="2" charset="2"/>
              </a:rPr>
              <a:t>An </a:t>
            </a:r>
            <a:r>
              <a:rPr lang="de-DE" sz="4900" kern="1000" dirty="0">
                <a:solidFill>
                  <a:schemeClr val="tx1"/>
                </a:solidFill>
                <a:sym typeface="Wingdings" pitchFamily="2" charset="2"/>
              </a:rPr>
              <a:t>der Tagesklinik werden die drei Klassenräume für </a:t>
            </a:r>
            <a:r>
              <a:rPr lang="de-DE" sz="4900" kern="1000" dirty="0" smtClean="0">
                <a:solidFill>
                  <a:schemeClr val="tx1"/>
                </a:solidFill>
                <a:sym typeface="Wingdings" pitchFamily="2" charset="2"/>
              </a:rPr>
              <a:t>über den Unterricht hinausgehende Tätigkeiten </a:t>
            </a:r>
            <a:r>
              <a:rPr lang="de-DE" sz="4900" kern="1000" dirty="0">
                <a:solidFill>
                  <a:schemeClr val="tx1"/>
                </a:solidFill>
                <a:sym typeface="Wingdings" pitchFamily="2" charset="2"/>
              </a:rPr>
              <a:t>genutzt</a:t>
            </a:r>
            <a:r>
              <a:rPr lang="de-DE" sz="4900" kern="1000" dirty="0" smtClean="0">
                <a:solidFill>
                  <a:schemeClr val="tx1"/>
                </a:solidFill>
                <a:sym typeface="Wingdings" pitchFamily="2" charset="2"/>
              </a:rPr>
              <a:t>.</a:t>
            </a:r>
            <a:endParaRPr lang="de-DE" sz="4900" dirty="0">
              <a:solidFill>
                <a:schemeClr val="tx1"/>
              </a:solidFill>
            </a:endParaRPr>
          </a:p>
          <a:p>
            <a:pPr algn="just"/>
            <a:r>
              <a:rPr lang="de-DE" sz="4900" kern="1000" dirty="0">
                <a:solidFill>
                  <a:schemeClr val="tx1"/>
                </a:solidFill>
              </a:rPr>
              <a:t>Da Lern- und Lehrmaterialien aller Art von den Lehrkräften zwischen beiden Standorten hin- und hertransportiert werden müssen, setzt die Durchführung von Unterrichtaktivitäten ein hohen Maß von Flexibilität und Vorplanung voraus. </a:t>
            </a:r>
          </a:p>
          <a:p>
            <a:endParaRPr lang="de-DE" dirty="0">
              <a:solidFill>
                <a:schemeClr val="tx1"/>
              </a:solidFill>
            </a:endParaRPr>
          </a:p>
        </p:txBody>
      </p:sp>
      <p:sp>
        <p:nvSpPr>
          <p:cNvPr id="2" name="Fußzeilenplatzhalter 1"/>
          <p:cNvSpPr>
            <a:spLocks noGrp="1"/>
          </p:cNvSpPr>
          <p:nvPr>
            <p:ph type="ftr" sz="quarter" idx="11"/>
          </p:nvPr>
        </p:nvSpPr>
        <p:spPr/>
        <p:txBody>
          <a:bodyPr/>
          <a:lstStyle/>
          <a:p>
            <a:r>
              <a:rPr lang="de-DE" smtClean="0"/>
              <a:t>Klinikschule Paderborn / Stand 10/2022</a:t>
            </a:r>
            <a:endParaRPr lang="de-DE"/>
          </a:p>
        </p:txBody>
      </p:sp>
      <p:sp>
        <p:nvSpPr>
          <p:cNvPr id="4" name="Foliennummernplatzhalter 3"/>
          <p:cNvSpPr>
            <a:spLocks noGrp="1"/>
          </p:cNvSpPr>
          <p:nvPr>
            <p:ph type="sldNum" sz="quarter" idx="12"/>
          </p:nvPr>
        </p:nvSpPr>
        <p:spPr/>
        <p:txBody>
          <a:bodyPr/>
          <a:lstStyle/>
          <a:p>
            <a:fld id="{C01A6C3C-E003-42EE-A401-84C6A6DE0B34}" type="slidenum">
              <a:rPr lang="de-DE" smtClean="0"/>
              <a:pPr/>
              <a:t>3</a:t>
            </a:fld>
            <a:endParaRPr lang="de-DE"/>
          </a:p>
        </p:txBody>
      </p:sp>
    </p:spTree>
    <p:extLst>
      <p:ext uri="{BB962C8B-B14F-4D97-AF65-F5344CB8AC3E}">
        <p14:creationId xmlns:p14="http://schemas.microsoft.com/office/powerpoint/2010/main" val="20183495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de-DE" b="1" u="sng" dirty="0" smtClean="0"/>
              <a:t/>
            </a:r>
            <a:br>
              <a:rPr lang="de-DE" b="1" u="sng" dirty="0" smtClean="0"/>
            </a:br>
            <a:r>
              <a:rPr lang="de-DE" sz="2700" b="1" u="sng" dirty="0">
                <a:latin typeface="+mn-lt"/>
                <a:ea typeface="+mn-ea"/>
                <a:cs typeface="+mn-cs"/>
              </a:rPr>
              <a:t>Räumlich/Sächliche Personelle Voraussetzungen</a:t>
            </a:r>
            <a:r>
              <a:rPr lang="de-DE" b="1" u="sng" dirty="0"/>
              <a:t/>
            </a:r>
            <a:br>
              <a:rPr lang="de-DE" b="1" u="sng" dirty="0"/>
            </a:br>
            <a:endParaRPr lang="de-DE" dirty="0"/>
          </a:p>
        </p:txBody>
      </p:sp>
      <p:sp>
        <p:nvSpPr>
          <p:cNvPr id="3" name="Inhaltsplatzhalt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Autofit/>
          </a:bodyPr>
          <a:lstStyle/>
          <a:p>
            <a:pPr marL="0" lvl="0" indent="0" algn="just">
              <a:buNone/>
            </a:pPr>
            <a:r>
              <a:rPr lang="de-DE" sz="1300" dirty="0"/>
              <a:t>Die </a:t>
            </a:r>
            <a:r>
              <a:rPr lang="de-DE" sz="1300" b="1" dirty="0"/>
              <a:t>Lehrkräfte</a:t>
            </a:r>
            <a:r>
              <a:rPr lang="de-DE" sz="1300" dirty="0"/>
              <a:t> bringen aufgrund </a:t>
            </a:r>
            <a:r>
              <a:rPr lang="de-DE" sz="1300" dirty="0" smtClean="0"/>
              <a:t>ihrer </a:t>
            </a:r>
            <a:r>
              <a:rPr lang="de-DE" sz="1300" dirty="0"/>
              <a:t>Lehrerpersönlichkeit und </a:t>
            </a:r>
            <a:r>
              <a:rPr lang="de-DE" sz="1300" dirty="0" smtClean="0"/>
              <a:t>durch </a:t>
            </a:r>
            <a:r>
              <a:rPr lang="de-DE" sz="1300" dirty="0"/>
              <a:t>ihre studierten Fächerkombinationen in verschiedenen </a:t>
            </a:r>
            <a:r>
              <a:rPr lang="de-DE" sz="1300" dirty="0" smtClean="0"/>
              <a:t>Lehrämtern </a:t>
            </a:r>
            <a:r>
              <a:rPr lang="de-DE" sz="1300" dirty="0"/>
              <a:t>teils stark unterscheidende Kompetenzen in das System ein. Auch individuelle Fertigkeiten, bezogen auf vielfältige außerschulische Handlungsfelder und Interessensgebiete, können als Ressourcen begriffen werden, die dem Lernen der Kinder und Jugendlichen in der Unterrichtsgestaltung zugute kommen. </a:t>
            </a:r>
            <a:r>
              <a:rPr lang="de-DE" sz="1300" dirty="0" smtClean="0"/>
              <a:t>Ein </a:t>
            </a:r>
            <a:r>
              <a:rPr lang="de-DE" sz="1300" dirty="0"/>
              <a:t>intensiver Austausch untereinander, ein hohes Maß an Flexibilität sowie die Bereitschaft zu lebenslangem eigenen Lernen z.B. durch die regelmäßige Teilnahme an Fortbildungen prägen </a:t>
            </a:r>
            <a:r>
              <a:rPr lang="de-DE" sz="1300" dirty="0" smtClean="0"/>
              <a:t>die </a:t>
            </a:r>
            <a:r>
              <a:rPr lang="de-DE" sz="1300" dirty="0"/>
              <a:t>Rolle als Lehrkraft an der </a:t>
            </a:r>
            <a:r>
              <a:rPr lang="de-DE" sz="1300" dirty="0" smtClean="0"/>
              <a:t>Klinikschule.</a:t>
            </a:r>
            <a:endParaRPr lang="de-DE" sz="1300" dirty="0"/>
          </a:p>
          <a:p>
            <a:pPr marL="0" lvl="0" indent="0" algn="just">
              <a:buNone/>
            </a:pPr>
            <a:endParaRPr lang="de-DE" sz="1300" dirty="0"/>
          </a:p>
          <a:p>
            <a:pPr marL="0" indent="0" algn="just">
              <a:buNone/>
            </a:pPr>
            <a:r>
              <a:rPr lang="de-DE" sz="1300" dirty="0"/>
              <a:t>Durch die enge Verknüpfung </a:t>
            </a:r>
            <a:r>
              <a:rPr lang="de-DE" sz="1300" dirty="0" smtClean="0"/>
              <a:t>von Schule und Klinikbetrieb </a:t>
            </a:r>
            <a:r>
              <a:rPr lang="de-DE" sz="1300" dirty="0"/>
              <a:t>auf allen Ebenen </a:t>
            </a:r>
            <a:r>
              <a:rPr lang="de-DE" sz="1300" dirty="0" smtClean="0"/>
              <a:t>beeinflussen täglich  auch </a:t>
            </a:r>
            <a:r>
              <a:rPr lang="de-DE" sz="1300" b="1" dirty="0" smtClean="0"/>
              <a:t>das </a:t>
            </a:r>
            <a:r>
              <a:rPr lang="de-DE" sz="1300" b="1" dirty="0"/>
              <a:t>Pflegepersonal, die Ärztinnen und Ärzte, die </a:t>
            </a:r>
            <a:r>
              <a:rPr lang="de-DE" sz="1300" b="1" dirty="0" smtClean="0"/>
              <a:t>(Fach-</a:t>
            </a:r>
            <a:r>
              <a:rPr lang="de-DE" sz="1300" b="1" dirty="0"/>
              <a:t>, Psycho-) Therapeutinnen und Therapeuten, Sozialarbeiterinnen und -</a:t>
            </a:r>
            <a:r>
              <a:rPr lang="de-DE" sz="1300" b="1" dirty="0" smtClean="0"/>
              <a:t>arbeiter</a:t>
            </a:r>
            <a:r>
              <a:rPr lang="de-DE" sz="1300" dirty="0" smtClean="0"/>
              <a:t> durch </a:t>
            </a:r>
            <a:r>
              <a:rPr lang="de-DE" sz="1300" dirty="0"/>
              <a:t>ihr Arbeitsfeld das </a:t>
            </a:r>
            <a:r>
              <a:rPr lang="de-DE" sz="1300" dirty="0" smtClean="0"/>
              <a:t>Schulleben </a:t>
            </a:r>
            <a:r>
              <a:rPr lang="de-DE" sz="1300" dirty="0"/>
              <a:t>und den Unterrichtsalltag</a:t>
            </a:r>
            <a:r>
              <a:rPr lang="de-DE" sz="1300" dirty="0" smtClean="0"/>
              <a:t>.</a:t>
            </a:r>
          </a:p>
          <a:p>
            <a:pPr marL="0" indent="0" algn="just">
              <a:buNone/>
            </a:pPr>
            <a:r>
              <a:rPr lang="de-DE" sz="1300" dirty="0" smtClean="0"/>
              <a:t>Die bereits </a:t>
            </a:r>
            <a:r>
              <a:rPr lang="de-DE" sz="1300" dirty="0"/>
              <a:t>gewachsene enge und gute Vernetzung und </a:t>
            </a:r>
            <a:r>
              <a:rPr lang="de-DE" sz="1300" b="1" dirty="0"/>
              <a:t>Zusammenarbeit</a:t>
            </a:r>
            <a:r>
              <a:rPr lang="de-DE" sz="1300" dirty="0"/>
              <a:t> der Kolleginnen und Kollegen aller </a:t>
            </a:r>
            <a:r>
              <a:rPr lang="de-DE" sz="1300" dirty="0" smtClean="0"/>
              <a:t>Professionen </a:t>
            </a:r>
            <a:r>
              <a:rPr lang="de-DE" sz="1300" dirty="0"/>
              <a:t>der am Gesundungsprozess eines Kindes beteiligten Personen </a:t>
            </a:r>
            <a:r>
              <a:rPr lang="de-DE" sz="1300" dirty="0" smtClean="0"/>
              <a:t>ist gekennzeichnet durch Achtsamkeit</a:t>
            </a:r>
            <a:r>
              <a:rPr lang="de-DE" sz="1300" dirty="0"/>
              <a:t>, Austausch, Absprachen sowie einem großen Maß an </a:t>
            </a:r>
            <a:r>
              <a:rPr lang="de-DE" sz="1300" dirty="0" smtClean="0"/>
              <a:t>Kreativität. </a:t>
            </a:r>
            <a:r>
              <a:rPr lang="de-DE" sz="1300" dirty="0"/>
              <a:t>A</a:t>
            </a:r>
            <a:r>
              <a:rPr lang="de-DE" sz="1300" dirty="0" smtClean="0"/>
              <a:t>n Kooperations-vereinbarungen </a:t>
            </a:r>
            <a:r>
              <a:rPr lang="de-DE" sz="1300" dirty="0"/>
              <a:t>wird fortlaufend gearbeitet.</a:t>
            </a:r>
          </a:p>
          <a:p>
            <a:pPr marL="0" indent="0" algn="just">
              <a:buNone/>
            </a:pPr>
            <a:endParaRPr lang="de-DE" sz="1300" dirty="0" smtClean="0"/>
          </a:p>
          <a:p>
            <a:pPr marL="0" indent="0" algn="just">
              <a:buNone/>
            </a:pPr>
            <a:r>
              <a:rPr lang="de-DE" sz="1300" dirty="0" smtClean="0"/>
              <a:t>Je nach Bedürfnislage der Schüler*innen erfolgt zur Unterstützung ihres schulischen Lernen </a:t>
            </a:r>
            <a:r>
              <a:rPr lang="de-DE" sz="1300" dirty="0"/>
              <a:t>die Zusammenarbeit mit ihren Lehrer*innen </a:t>
            </a:r>
            <a:r>
              <a:rPr lang="de-DE" sz="1300" dirty="0" smtClean="0"/>
              <a:t>an ihrer Heimatschule sowie mit ihren Eltern. Inhalte des Austausches sind </a:t>
            </a:r>
            <a:r>
              <a:rPr lang="de-DE" sz="1300" dirty="0" err="1" smtClean="0"/>
              <a:t>z.B</a:t>
            </a:r>
            <a:r>
              <a:rPr lang="de-DE" sz="1300" dirty="0" smtClean="0"/>
              <a:t> Unterrichtsinhalte, -themen, Lernziele sowie die perspektivische Beratung. Eltern haben die Möglichkeit sich telefonisch oder im persönlichen Gespräch an die Lehrer*innen der Klinikschule zu wenden. </a:t>
            </a:r>
          </a:p>
        </p:txBody>
      </p:sp>
      <p:sp>
        <p:nvSpPr>
          <p:cNvPr id="4" name="Fußzeilenplatzhalter 3"/>
          <p:cNvSpPr>
            <a:spLocks noGrp="1"/>
          </p:cNvSpPr>
          <p:nvPr>
            <p:ph type="ftr" sz="quarter" idx="11"/>
          </p:nvPr>
        </p:nvSpPr>
        <p:spPr/>
        <p:txBody>
          <a:bodyPr/>
          <a:lstStyle/>
          <a:p>
            <a:r>
              <a:rPr lang="de-DE" smtClean="0"/>
              <a:t>Klinikschule Paderborn / Stand 10/2022</a:t>
            </a:r>
            <a:endParaRPr lang="de-DE"/>
          </a:p>
        </p:txBody>
      </p:sp>
      <p:sp>
        <p:nvSpPr>
          <p:cNvPr id="5" name="Foliennummernplatzhalter 4"/>
          <p:cNvSpPr>
            <a:spLocks noGrp="1"/>
          </p:cNvSpPr>
          <p:nvPr>
            <p:ph type="sldNum" sz="quarter" idx="12"/>
          </p:nvPr>
        </p:nvSpPr>
        <p:spPr/>
        <p:txBody>
          <a:bodyPr/>
          <a:lstStyle/>
          <a:p>
            <a:fld id="{C01A6C3C-E003-42EE-A401-84C6A6DE0B34}" type="slidenum">
              <a:rPr lang="de-DE" smtClean="0"/>
              <a:pPr/>
              <a:t>4</a:t>
            </a:fld>
            <a:endParaRPr lang="de-DE"/>
          </a:p>
        </p:txBody>
      </p:sp>
    </p:spTree>
    <p:extLst>
      <p:ext uri="{BB962C8B-B14F-4D97-AF65-F5344CB8AC3E}">
        <p14:creationId xmlns:p14="http://schemas.microsoft.com/office/powerpoint/2010/main" val="745424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r>
              <a:rPr lang="de-DE" sz="2400" b="1" u="sng" dirty="0">
                <a:latin typeface="+mn-lt"/>
                <a:ea typeface="+mn-ea"/>
                <a:cs typeface="+mn-cs"/>
              </a:rPr>
              <a:t>Räumlich/Sächliche Personelle Voraussetzungen</a:t>
            </a:r>
          </a:p>
        </p:txBody>
      </p:sp>
      <p:sp>
        <p:nvSpPr>
          <p:cNvPr id="3" name="Inhaltsplatzhalt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47500" lnSpcReduction="20000"/>
          </a:bodyPr>
          <a:lstStyle/>
          <a:p>
            <a:pPr marL="0" indent="0" algn="just">
              <a:buNone/>
            </a:pPr>
            <a:r>
              <a:rPr lang="de-DE" sz="4000" dirty="0"/>
              <a:t>Viele für die Arbeit notwendige Materialen </a:t>
            </a:r>
            <a:r>
              <a:rPr lang="de-DE" sz="4000" dirty="0" smtClean="0"/>
              <a:t>werden derzeit vielfach aus </a:t>
            </a:r>
            <a:r>
              <a:rPr lang="de-DE" sz="4000" dirty="0"/>
              <a:t>dem Fundus der Lehrkräfte organisiert. </a:t>
            </a:r>
          </a:p>
          <a:p>
            <a:pPr marL="0" indent="0" algn="just">
              <a:buNone/>
            </a:pPr>
            <a:r>
              <a:rPr lang="de-DE" sz="4000" dirty="0" smtClean="0"/>
              <a:t>Da </a:t>
            </a:r>
            <a:r>
              <a:rPr lang="de-DE" sz="4000" dirty="0"/>
              <a:t>sich die Schule noch im Aufbau befindet, </a:t>
            </a:r>
            <a:r>
              <a:rPr lang="de-DE" sz="4000" dirty="0" smtClean="0"/>
              <a:t>wird </a:t>
            </a:r>
            <a:r>
              <a:rPr lang="de-DE" sz="4000" dirty="0"/>
              <a:t>die </a:t>
            </a:r>
            <a:r>
              <a:rPr lang="de-DE" sz="4000" b="1" dirty="0"/>
              <a:t>sächliche</a:t>
            </a:r>
            <a:r>
              <a:rPr lang="de-DE" sz="4000" dirty="0"/>
              <a:t> </a:t>
            </a:r>
            <a:r>
              <a:rPr lang="de-DE" sz="4000" dirty="0" smtClean="0"/>
              <a:t>Grundausstattung mit Büchern, </a:t>
            </a:r>
            <a:r>
              <a:rPr lang="de-DE" sz="4000" dirty="0"/>
              <a:t>Verbrauchsmaterialien, </a:t>
            </a:r>
            <a:r>
              <a:rPr lang="de-DE" sz="4000" dirty="0" smtClean="0"/>
              <a:t>Anschauungs-materialien</a:t>
            </a:r>
            <a:r>
              <a:rPr lang="de-DE" sz="4000" dirty="0"/>
              <a:t>, Lern- und Lehrmitteln etc. </a:t>
            </a:r>
            <a:r>
              <a:rPr lang="de-DE" sz="4000" dirty="0" smtClean="0"/>
              <a:t>erst sukzessive aufgebaut. Hierzu </a:t>
            </a:r>
            <a:r>
              <a:rPr lang="de-DE" sz="4000" dirty="0"/>
              <a:t>ist eine gute Prioritätensetzung notwendig. </a:t>
            </a:r>
          </a:p>
          <a:p>
            <a:pPr marL="0" indent="0" algn="just">
              <a:buNone/>
            </a:pPr>
            <a:r>
              <a:rPr lang="de-DE" sz="4000" dirty="0" smtClean="0"/>
              <a:t>Dies </a:t>
            </a:r>
            <a:r>
              <a:rPr lang="de-DE" sz="4000" dirty="0"/>
              <a:t>macht einen regen Austausch im Kollegium notwendig, erfordert gute Verhandlungskompetenzen und setzt die Vision von einer guten Schule voraus. </a:t>
            </a:r>
          </a:p>
          <a:p>
            <a:pPr marL="0" lvl="0" indent="0" algn="just">
              <a:buNone/>
            </a:pPr>
            <a:r>
              <a:rPr lang="de-DE" sz="4000" dirty="0"/>
              <a:t>An beiden Standorten sind alle Räume mit einem Igel-Rechner ausgestattet, wodurch die Schule / alle Kollegen*innen und Kollegen digital mit dem Klinikbetrieb verknüpft sind (KIS-System). </a:t>
            </a:r>
            <a:endParaRPr lang="de-DE" sz="4000" dirty="0" smtClean="0"/>
          </a:p>
          <a:p>
            <a:pPr marL="0" lvl="0" indent="0" algn="just">
              <a:buNone/>
            </a:pPr>
            <a:r>
              <a:rPr lang="de-DE" sz="4000" dirty="0" smtClean="0"/>
              <a:t>Auch innerschulisch </a:t>
            </a:r>
            <a:r>
              <a:rPr lang="de-DE" sz="4000" dirty="0"/>
              <a:t>kann das Kollegium mit diesen </a:t>
            </a:r>
            <a:r>
              <a:rPr lang="de-DE" sz="4000" dirty="0" smtClean="0"/>
              <a:t>Rechnern / diesem System </a:t>
            </a:r>
            <a:r>
              <a:rPr lang="de-DE" sz="4000" dirty="0"/>
              <a:t>eine gemeinsame Plattform zur Dokumentation und zu Austausch unterschiedlichster Informationen nutzen. </a:t>
            </a:r>
            <a:endParaRPr lang="de-DE" dirty="0"/>
          </a:p>
        </p:txBody>
      </p:sp>
      <p:sp>
        <p:nvSpPr>
          <p:cNvPr id="4" name="Fußzeilenplatzhalter 3"/>
          <p:cNvSpPr>
            <a:spLocks noGrp="1"/>
          </p:cNvSpPr>
          <p:nvPr>
            <p:ph type="ftr" sz="quarter" idx="11"/>
          </p:nvPr>
        </p:nvSpPr>
        <p:spPr/>
        <p:txBody>
          <a:bodyPr/>
          <a:lstStyle/>
          <a:p>
            <a:r>
              <a:rPr lang="de-DE" smtClean="0"/>
              <a:t>Klinikschule Paderborn / Stand 10/2022</a:t>
            </a:r>
            <a:endParaRPr lang="de-DE"/>
          </a:p>
        </p:txBody>
      </p:sp>
      <p:sp>
        <p:nvSpPr>
          <p:cNvPr id="5" name="Foliennummernplatzhalter 4"/>
          <p:cNvSpPr>
            <a:spLocks noGrp="1"/>
          </p:cNvSpPr>
          <p:nvPr>
            <p:ph type="sldNum" sz="quarter" idx="12"/>
          </p:nvPr>
        </p:nvSpPr>
        <p:spPr/>
        <p:txBody>
          <a:bodyPr/>
          <a:lstStyle/>
          <a:p>
            <a:fld id="{C01A6C3C-E003-42EE-A401-84C6A6DE0B34}" type="slidenum">
              <a:rPr lang="de-DE" smtClean="0"/>
              <a:pPr/>
              <a:t>5</a:t>
            </a:fld>
            <a:endParaRPr lang="de-DE"/>
          </a:p>
        </p:txBody>
      </p:sp>
    </p:spTree>
    <p:extLst>
      <p:ext uri="{BB962C8B-B14F-4D97-AF65-F5344CB8AC3E}">
        <p14:creationId xmlns:p14="http://schemas.microsoft.com/office/powerpoint/2010/main" val="7808875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49699"/>
            <a:ext cx="8229600" cy="1143000"/>
          </a:xfrm>
        </p:spPr>
        <p:style>
          <a:lnRef idx="1">
            <a:schemeClr val="accent5"/>
          </a:lnRef>
          <a:fillRef idx="2">
            <a:schemeClr val="accent5"/>
          </a:fillRef>
          <a:effectRef idx="1">
            <a:schemeClr val="accent5"/>
          </a:effectRef>
          <a:fontRef idx="minor">
            <a:schemeClr val="dk1"/>
          </a:fontRef>
        </p:style>
        <p:txBody>
          <a:bodyPr>
            <a:normAutofit/>
          </a:bodyPr>
          <a:lstStyle/>
          <a:p>
            <a:r>
              <a:rPr lang="de-DE" sz="2400" b="1" u="sng" dirty="0" smtClean="0">
                <a:latin typeface="+mn-lt"/>
                <a:ea typeface="+mn-ea"/>
                <a:cs typeface="+mn-cs"/>
              </a:rPr>
              <a:t>Fazit</a:t>
            </a:r>
            <a:endParaRPr lang="de-DE" sz="2400" b="1" u="sng" dirty="0">
              <a:latin typeface="+mn-lt"/>
              <a:ea typeface="+mn-ea"/>
              <a:cs typeface="+mn-cs"/>
            </a:endParaRPr>
          </a:p>
        </p:txBody>
      </p:sp>
      <p:sp>
        <p:nvSpPr>
          <p:cNvPr id="3" name="Inhaltsplatzhalt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55000" lnSpcReduction="20000"/>
          </a:bodyPr>
          <a:lstStyle/>
          <a:p>
            <a:pPr marL="0" indent="0" algn="ctr">
              <a:buNone/>
            </a:pPr>
            <a:endParaRPr lang="de-DE" dirty="0">
              <a:solidFill>
                <a:srgbClr val="FF0000"/>
              </a:solidFill>
            </a:endParaRPr>
          </a:p>
          <a:p>
            <a:pPr marL="0" indent="0" algn="ctr">
              <a:buNone/>
            </a:pPr>
            <a:r>
              <a:rPr lang="de-DE" sz="4400" dirty="0"/>
              <a:t>Wir fassen alle</a:t>
            </a:r>
          </a:p>
          <a:p>
            <a:pPr marL="0" indent="0" algn="ctr">
              <a:buNone/>
            </a:pPr>
            <a:r>
              <a:rPr lang="de-DE" sz="4400" b="1" dirty="0"/>
              <a:t>personen</a:t>
            </a:r>
            <a:r>
              <a:rPr lang="de-DE" sz="4400" dirty="0"/>
              <a:t>bezogenen, </a:t>
            </a:r>
            <a:r>
              <a:rPr lang="de-DE" sz="4400" b="1" dirty="0"/>
              <a:t>räum</a:t>
            </a:r>
            <a:r>
              <a:rPr lang="de-DE" sz="4400" dirty="0"/>
              <a:t>lichen und </a:t>
            </a:r>
            <a:r>
              <a:rPr lang="de-DE" sz="4400" b="1" dirty="0"/>
              <a:t>säch</a:t>
            </a:r>
            <a:r>
              <a:rPr lang="de-DE" sz="4400" dirty="0"/>
              <a:t>lichen Bedingungen als</a:t>
            </a:r>
          </a:p>
          <a:p>
            <a:pPr marL="0" indent="0" algn="ctr">
              <a:buNone/>
            </a:pPr>
            <a:r>
              <a:rPr lang="de-DE" sz="4400" dirty="0"/>
              <a:t>Gestaltungschance und Gestaltungsanreiz</a:t>
            </a:r>
          </a:p>
          <a:p>
            <a:pPr marL="0" indent="0" algn="ctr">
              <a:buNone/>
            </a:pPr>
            <a:r>
              <a:rPr lang="de-DE" sz="4400" dirty="0"/>
              <a:t>für den Unterricht und das Schulleben </a:t>
            </a:r>
            <a:r>
              <a:rPr lang="de-DE" sz="4400" dirty="0" smtClean="0"/>
              <a:t>auf !!!</a:t>
            </a:r>
            <a:endParaRPr lang="de-DE" sz="4400" dirty="0"/>
          </a:p>
          <a:p>
            <a:pPr marL="0" indent="0" algn="just">
              <a:buNone/>
            </a:pPr>
            <a:endParaRPr lang="de-DE" dirty="0"/>
          </a:p>
          <a:p>
            <a:pPr marL="0" indent="0" algn="just">
              <a:buNone/>
            </a:pPr>
            <a:endParaRPr lang="de-DE" dirty="0" smtClean="0"/>
          </a:p>
          <a:p>
            <a:pPr marL="0" indent="0" algn="just">
              <a:buNone/>
            </a:pPr>
            <a:r>
              <a:rPr lang="de-DE" dirty="0" smtClean="0"/>
              <a:t>Diese </a:t>
            </a:r>
            <a:r>
              <a:rPr lang="de-DE" dirty="0"/>
              <a:t>Haltung hilft Problemen und Konflikten so zu begegnen, dass Eskalationen vermieden und damit immer um eine gute Arbeitsatmosphäre gerungen wird.</a:t>
            </a:r>
          </a:p>
          <a:p>
            <a:pPr marL="0" indent="0" algn="just">
              <a:buNone/>
            </a:pPr>
            <a:r>
              <a:rPr lang="de-DE" dirty="0" smtClean="0"/>
              <a:t>Das </a:t>
            </a:r>
            <a:r>
              <a:rPr lang="de-DE" dirty="0"/>
              <a:t>Prinzip der Transparenz schafft innerhalb des Kollegiums eine vertrauensvolle Zusammenarbeit sowie einen regen Austausch bei Konflikten und Problemen. Hierzu wird u.a. die vierzehntägig stattfindende Dienstbesprechung als Austauschforum vom </a:t>
            </a:r>
            <a:r>
              <a:rPr lang="de-DE" dirty="0" smtClean="0"/>
              <a:t>Gesamtkollegium genutzt.</a:t>
            </a:r>
            <a:endParaRPr lang="de-DE" dirty="0"/>
          </a:p>
        </p:txBody>
      </p:sp>
      <p:sp>
        <p:nvSpPr>
          <p:cNvPr id="4" name="Fußzeilenplatzhalter 3"/>
          <p:cNvSpPr>
            <a:spLocks noGrp="1"/>
          </p:cNvSpPr>
          <p:nvPr>
            <p:ph type="ftr" sz="quarter" idx="11"/>
          </p:nvPr>
        </p:nvSpPr>
        <p:spPr/>
        <p:txBody>
          <a:bodyPr/>
          <a:lstStyle/>
          <a:p>
            <a:r>
              <a:rPr lang="de-DE" smtClean="0"/>
              <a:t>Klinikschule Paderborn / Stand 10/2022</a:t>
            </a:r>
            <a:endParaRPr lang="de-DE"/>
          </a:p>
        </p:txBody>
      </p:sp>
      <p:sp>
        <p:nvSpPr>
          <p:cNvPr id="5" name="Foliennummernplatzhalter 4"/>
          <p:cNvSpPr>
            <a:spLocks noGrp="1"/>
          </p:cNvSpPr>
          <p:nvPr>
            <p:ph type="sldNum" sz="quarter" idx="12"/>
          </p:nvPr>
        </p:nvSpPr>
        <p:spPr/>
        <p:txBody>
          <a:bodyPr/>
          <a:lstStyle/>
          <a:p>
            <a:fld id="{C01A6C3C-E003-42EE-A401-84C6A6DE0B34}" type="slidenum">
              <a:rPr lang="de-DE" smtClean="0"/>
              <a:pPr/>
              <a:t>6</a:t>
            </a:fld>
            <a:endParaRPr lang="de-DE"/>
          </a:p>
        </p:txBody>
      </p:sp>
    </p:spTree>
    <p:extLst>
      <p:ext uri="{BB962C8B-B14F-4D97-AF65-F5344CB8AC3E}">
        <p14:creationId xmlns:p14="http://schemas.microsoft.com/office/powerpoint/2010/main" val="2926874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nhaltsplatzhalter 3"/>
          <p:cNvGraphicFramePr>
            <a:graphicFrameLocks noGrp="1"/>
          </p:cNvGraphicFramePr>
          <p:nvPr>
            <p:ph idx="1"/>
            <p:extLst>
              <p:ext uri="{D42A27DB-BD31-4B8C-83A1-F6EECF244321}">
                <p14:modId xmlns:p14="http://schemas.microsoft.com/office/powerpoint/2010/main" val="4011490269"/>
              </p:ext>
            </p:extLst>
          </p:nvPr>
        </p:nvGraphicFramePr>
        <p:xfrm>
          <a:off x="457200" y="476672"/>
          <a:ext cx="8219256" cy="56494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Fußzeilenplatzhalter 1"/>
          <p:cNvSpPr>
            <a:spLocks noGrp="1"/>
          </p:cNvSpPr>
          <p:nvPr>
            <p:ph type="ftr" sz="quarter" idx="11"/>
          </p:nvPr>
        </p:nvSpPr>
        <p:spPr/>
        <p:txBody>
          <a:bodyPr/>
          <a:lstStyle/>
          <a:p>
            <a:r>
              <a:rPr lang="de-DE" smtClean="0"/>
              <a:t>Klinikschule Paderborn / Stand 10/2022</a:t>
            </a:r>
            <a:endParaRPr lang="de-DE"/>
          </a:p>
        </p:txBody>
      </p:sp>
      <p:sp>
        <p:nvSpPr>
          <p:cNvPr id="3" name="Foliennummernplatzhalter 2"/>
          <p:cNvSpPr>
            <a:spLocks noGrp="1"/>
          </p:cNvSpPr>
          <p:nvPr>
            <p:ph type="sldNum" sz="quarter" idx="12"/>
          </p:nvPr>
        </p:nvSpPr>
        <p:spPr/>
        <p:txBody>
          <a:bodyPr/>
          <a:lstStyle/>
          <a:p>
            <a:fld id="{C01A6C3C-E003-42EE-A401-84C6A6DE0B34}" type="slidenum">
              <a:rPr lang="de-DE" smtClean="0"/>
              <a:pPr/>
              <a:t>7</a:t>
            </a:fld>
            <a:endParaRPr lang="de-DE"/>
          </a:p>
        </p:txBody>
      </p:sp>
    </p:spTree>
    <p:extLst>
      <p:ext uri="{BB962C8B-B14F-4D97-AF65-F5344CB8AC3E}">
        <p14:creationId xmlns:p14="http://schemas.microsoft.com/office/powerpoint/2010/main" val="29660606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Inhaltsplatzhalter 3"/>
          <p:cNvGraphicFramePr>
            <a:graphicFrameLocks noGrp="1"/>
          </p:cNvGraphicFramePr>
          <p:nvPr>
            <p:ph idx="1"/>
            <p:extLst>
              <p:ext uri="{D42A27DB-BD31-4B8C-83A1-F6EECF244321}">
                <p14:modId xmlns:p14="http://schemas.microsoft.com/office/powerpoint/2010/main" val="2874211111"/>
              </p:ext>
            </p:extLst>
          </p:nvPr>
        </p:nvGraphicFramePr>
        <p:xfrm>
          <a:off x="467544" y="699491"/>
          <a:ext cx="2098576" cy="15450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Textfeld 10"/>
          <p:cNvSpPr txBox="1"/>
          <p:nvPr/>
        </p:nvSpPr>
        <p:spPr>
          <a:xfrm>
            <a:off x="2483768" y="1102676"/>
            <a:ext cx="5724850" cy="73866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de-DE" sz="2400" b="1" u="sng" dirty="0"/>
              <a:t>Haltung / </a:t>
            </a:r>
            <a:r>
              <a:rPr lang="de-DE" sz="2400" b="1" u="sng" dirty="0" smtClean="0"/>
              <a:t>Leitgedanke </a:t>
            </a:r>
            <a:endParaRPr lang="de-DE" sz="2400" dirty="0"/>
          </a:p>
          <a:p>
            <a:pPr algn="ctr"/>
            <a:endParaRPr lang="de-DE" dirty="0">
              <a:solidFill>
                <a:srgbClr val="FF0000"/>
              </a:solidFill>
            </a:endParaRPr>
          </a:p>
        </p:txBody>
      </p:sp>
      <p:sp>
        <p:nvSpPr>
          <p:cNvPr id="12" name="Textfeld 11"/>
          <p:cNvSpPr txBox="1"/>
          <p:nvPr/>
        </p:nvSpPr>
        <p:spPr>
          <a:xfrm>
            <a:off x="467758" y="3212976"/>
            <a:ext cx="8136904" cy="1200329"/>
          </a:xfrm>
          <a:prstGeom prst="rect">
            <a:avLst/>
          </a:prstGeom>
          <a:noFill/>
        </p:spPr>
        <p:txBody>
          <a:bodyPr wrap="square" rtlCol="0">
            <a:spAutoFit/>
          </a:bodyPr>
          <a:lstStyle/>
          <a:p>
            <a:endParaRPr lang="de-DE" dirty="0"/>
          </a:p>
          <a:p>
            <a:endParaRPr lang="de-DE" dirty="0"/>
          </a:p>
          <a:p>
            <a:endParaRPr lang="de-DE" dirty="0"/>
          </a:p>
          <a:p>
            <a:endParaRPr lang="de-DE" dirty="0"/>
          </a:p>
        </p:txBody>
      </p:sp>
      <p:sp>
        <p:nvSpPr>
          <p:cNvPr id="2" name="Textfeld 1"/>
          <p:cNvSpPr txBox="1"/>
          <p:nvPr/>
        </p:nvSpPr>
        <p:spPr>
          <a:xfrm>
            <a:off x="431380" y="3028310"/>
            <a:ext cx="7813082" cy="2769989"/>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de-DE" sz="3600" dirty="0"/>
              <a:t>Allem Handeln voraus geht die Akzeptanz des übergeordneten </a:t>
            </a:r>
            <a:r>
              <a:rPr lang="de-DE" sz="3600" dirty="0" smtClean="0"/>
              <a:t>Leitgedankens:</a:t>
            </a:r>
            <a:endParaRPr lang="de-DE" sz="3600" dirty="0"/>
          </a:p>
          <a:p>
            <a:pPr algn="ctr"/>
            <a:r>
              <a:rPr lang="de-DE" sz="3600" dirty="0"/>
              <a:t>„Störungen haben Vorrang</a:t>
            </a:r>
            <a:r>
              <a:rPr lang="de-DE" sz="3600" dirty="0" smtClean="0"/>
              <a:t>“</a:t>
            </a:r>
          </a:p>
          <a:p>
            <a:pPr algn="ctr"/>
            <a:r>
              <a:rPr lang="de-DE" sz="1600" dirty="0" smtClean="0"/>
              <a:t>(Ruth Cohn)</a:t>
            </a:r>
            <a:endParaRPr lang="de-DE" sz="1600" dirty="0"/>
          </a:p>
          <a:p>
            <a:endParaRPr lang="de-DE" sz="1400" dirty="0"/>
          </a:p>
        </p:txBody>
      </p:sp>
      <p:sp>
        <p:nvSpPr>
          <p:cNvPr id="3" name="Fußzeilenplatzhalter 2"/>
          <p:cNvSpPr>
            <a:spLocks noGrp="1"/>
          </p:cNvSpPr>
          <p:nvPr>
            <p:ph type="ftr" sz="quarter" idx="11"/>
          </p:nvPr>
        </p:nvSpPr>
        <p:spPr/>
        <p:txBody>
          <a:bodyPr/>
          <a:lstStyle/>
          <a:p>
            <a:r>
              <a:rPr lang="de-DE" smtClean="0"/>
              <a:t>Klinikschule Paderborn / Stand 10/2022</a:t>
            </a:r>
            <a:endParaRPr lang="de-DE"/>
          </a:p>
        </p:txBody>
      </p:sp>
      <p:sp>
        <p:nvSpPr>
          <p:cNvPr id="4" name="Foliennummernplatzhalter 3"/>
          <p:cNvSpPr>
            <a:spLocks noGrp="1"/>
          </p:cNvSpPr>
          <p:nvPr>
            <p:ph type="sldNum" sz="quarter" idx="12"/>
          </p:nvPr>
        </p:nvSpPr>
        <p:spPr/>
        <p:txBody>
          <a:bodyPr/>
          <a:lstStyle/>
          <a:p>
            <a:fld id="{C01A6C3C-E003-42EE-A401-84C6A6DE0B34}" type="slidenum">
              <a:rPr lang="de-DE" smtClean="0"/>
              <a:pPr/>
              <a:t>8</a:t>
            </a:fld>
            <a:endParaRPr lang="de-DE"/>
          </a:p>
        </p:txBody>
      </p:sp>
    </p:spTree>
    <p:extLst>
      <p:ext uri="{BB962C8B-B14F-4D97-AF65-F5344CB8AC3E}">
        <p14:creationId xmlns:p14="http://schemas.microsoft.com/office/powerpoint/2010/main" val="35198336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Inhaltsplatzhalter 3"/>
          <p:cNvGraphicFramePr>
            <a:graphicFrameLocks/>
          </p:cNvGraphicFramePr>
          <p:nvPr>
            <p:extLst>
              <p:ext uri="{D42A27DB-BD31-4B8C-83A1-F6EECF244321}">
                <p14:modId xmlns:p14="http://schemas.microsoft.com/office/powerpoint/2010/main" val="3664159088"/>
              </p:ext>
            </p:extLst>
          </p:nvPr>
        </p:nvGraphicFramePr>
        <p:xfrm>
          <a:off x="899592" y="270432"/>
          <a:ext cx="7560840" cy="64709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Fußzeilenplatzhalter 1"/>
          <p:cNvSpPr>
            <a:spLocks noGrp="1"/>
          </p:cNvSpPr>
          <p:nvPr>
            <p:ph type="ftr" sz="quarter" idx="11"/>
          </p:nvPr>
        </p:nvSpPr>
        <p:spPr/>
        <p:txBody>
          <a:bodyPr/>
          <a:lstStyle/>
          <a:p>
            <a:r>
              <a:rPr lang="de-DE" smtClean="0"/>
              <a:t>Klinikschule Paderborn / Stand 10/2022</a:t>
            </a:r>
            <a:endParaRPr lang="de-DE"/>
          </a:p>
        </p:txBody>
      </p:sp>
      <p:sp>
        <p:nvSpPr>
          <p:cNvPr id="3" name="Foliennummernplatzhalter 2"/>
          <p:cNvSpPr>
            <a:spLocks noGrp="1"/>
          </p:cNvSpPr>
          <p:nvPr>
            <p:ph type="sldNum" sz="quarter" idx="12"/>
          </p:nvPr>
        </p:nvSpPr>
        <p:spPr/>
        <p:txBody>
          <a:bodyPr/>
          <a:lstStyle/>
          <a:p>
            <a:fld id="{C01A6C3C-E003-42EE-A401-84C6A6DE0B34}" type="slidenum">
              <a:rPr lang="de-DE" smtClean="0"/>
              <a:pPr/>
              <a:t>9</a:t>
            </a:fld>
            <a:endParaRPr lang="de-DE"/>
          </a:p>
        </p:txBody>
      </p:sp>
    </p:spTree>
    <p:extLst>
      <p:ext uri="{BB962C8B-B14F-4D97-AF65-F5344CB8AC3E}">
        <p14:creationId xmlns:p14="http://schemas.microsoft.com/office/powerpoint/2010/main" val="2726639678"/>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1872</Words>
  <Application>Microsoft Office PowerPoint</Application>
  <PresentationFormat>Bildschirmpräsentation (4:3)</PresentationFormat>
  <Paragraphs>304</Paragraphs>
  <Slides>19</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19</vt:i4>
      </vt:variant>
    </vt:vector>
  </HeadingPairs>
  <TitlesOfParts>
    <vt:vector size="25" baseType="lpstr">
      <vt:lpstr>Arial</vt:lpstr>
      <vt:lpstr>Calibri</vt:lpstr>
      <vt:lpstr>Symbol</vt:lpstr>
      <vt:lpstr>Times New Roman</vt:lpstr>
      <vt:lpstr>Wingdings</vt:lpstr>
      <vt:lpstr>Larissa-Design</vt:lpstr>
      <vt:lpstr>Leitbild </vt:lpstr>
      <vt:lpstr>Grundlagen / Bedingungsgefüge</vt:lpstr>
      <vt:lpstr>PowerPoint-Präsentation</vt:lpstr>
      <vt:lpstr> Räumlich/Sächliche Personelle Voraussetzungen </vt:lpstr>
      <vt:lpstr>Räumlich/Sächliche Personelle Voraussetzungen</vt:lpstr>
      <vt:lpstr>Fazit</vt:lpstr>
      <vt:lpstr>PowerPoint-Präsentation</vt:lpstr>
      <vt:lpstr>PowerPoint-Präsentation</vt:lpstr>
      <vt:lpstr>PowerPoint-Präsentation</vt:lpstr>
      <vt:lpstr>PowerPoint-Präsentation</vt:lpstr>
      <vt:lpstr>PowerPoint-Präsentation</vt:lpstr>
      <vt:lpstr>Das Kind im Mittelpunkt</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LWL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Leitbild</dc:title>
  <dc:creator>Chrbohle</dc:creator>
  <cp:lastModifiedBy>Hollwedel, Julia</cp:lastModifiedBy>
  <cp:revision>58</cp:revision>
  <cp:lastPrinted>2022-09-30T05:41:20Z</cp:lastPrinted>
  <dcterms:created xsi:type="dcterms:W3CDTF">2020-09-09T07:53:32Z</dcterms:created>
  <dcterms:modified xsi:type="dcterms:W3CDTF">2023-01-25T12:49:50Z</dcterms:modified>
</cp:coreProperties>
</file>